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9"/>
  </p:notesMasterIdLst>
  <p:handoutMasterIdLst>
    <p:handoutMasterId r:id="rId40"/>
  </p:handoutMasterIdLst>
  <p:sldIdLst>
    <p:sldId id="279" r:id="rId2"/>
    <p:sldId id="361" r:id="rId3"/>
    <p:sldId id="362" r:id="rId4"/>
    <p:sldId id="346" r:id="rId5"/>
    <p:sldId id="347" r:id="rId6"/>
    <p:sldId id="348" r:id="rId7"/>
    <p:sldId id="349" r:id="rId8"/>
    <p:sldId id="350" r:id="rId9"/>
    <p:sldId id="368" r:id="rId10"/>
    <p:sldId id="360" r:id="rId11"/>
    <p:sldId id="338" r:id="rId12"/>
    <p:sldId id="363" r:id="rId13"/>
    <p:sldId id="339" r:id="rId14"/>
    <p:sldId id="340" r:id="rId15"/>
    <p:sldId id="352" r:id="rId16"/>
    <p:sldId id="309" r:id="rId17"/>
    <p:sldId id="310" r:id="rId18"/>
    <p:sldId id="311" r:id="rId19"/>
    <p:sldId id="353" r:id="rId20"/>
    <p:sldId id="354" r:id="rId21"/>
    <p:sldId id="355" r:id="rId22"/>
    <p:sldId id="356" r:id="rId23"/>
    <p:sldId id="364" r:id="rId24"/>
    <p:sldId id="341" r:id="rId25"/>
    <p:sldId id="342" r:id="rId26"/>
    <p:sldId id="343" r:id="rId27"/>
    <p:sldId id="357" r:id="rId28"/>
    <p:sldId id="358" r:id="rId29"/>
    <p:sldId id="370" r:id="rId30"/>
    <p:sldId id="359" r:id="rId31"/>
    <p:sldId id="371" r:id="rId32"/>
    <p:sldId id="369" r:id="rId33"/>
    <p:sldId id="365" r:id="rId34"/>
    <p:sldId id="344" r:id="rId35"/>
    <p:sldId id="366" r:id="rId36"/>
    <p:sldId id="345" r:id="rId37"/>
    <p:sldId id="367"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84">
          <p15:clr>
            <a:srgbClr val="A4A3A4"/>
          </p15:clr>
        </p15:guide>
        <p15:guide id="2" orient="horz" pos="504">
          <p15:clr>
            <a:srgbClr val="A4A3A4"/>
          </p15:clr>
        </p15:guide>
        <p15:guide id="3" pos="2880">
          <p15:clr>
            <a:srgbClr val="A4A3A4"/>
          </p15:clr>
        </p15:guide>
        <p15:guide id="4" pos="5135">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B05"/>
    <a:srgbClr val="00274C"/>
    <a:srgbClr val="FFCCCC"/>
    <a:srgbClr val="F2F2F2"/>
    <a:srgbClr val="123659"/>
    <a:srgbClr val="F8F200"/>
    <a:srgbClr val="595959"/>
    <a:srgbClr val="002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34" autoAdjust="0"/>
    <p:restoredTop sz="90896" autoAdjust="0"/>
  </p:normalViewPr>
  <p:slideViewPr>
    <p:cSldViewPr snapToGrid="0">
      <p:cViewPr>
        <p:scale>
          <a:sx n="70" d="100"/>
          <a:sy n="70" d="100"/>
        </p:scale>
        <p:origin x="-420" y="-1176"/>
      </p:cViewPr>
      <p:guideLst>
        <p:guide orient="horz" pos="2184"/>
        <p:guide orient="horz" pos="504"/>
        <p:guide pos="2880"/>
        <p:guide pos="51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7" d="100"/>
          <a:sy n="87" d="100"/>
        </p:scale>
        <p:origin x="376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826FB1-69AA-4FF2-BF96-CFB2A97AF1EA}" type="doc">
      <dgm:prSet loTypeId="urn:microsoft.com/office/officeart/2005/8/layout/hChevron3" loCatId="process" qsTypeId="urn:microsoft.com/office/officeart/2005/8/quickstyle/simple1" qsCatId="simple" csTypeId="urn:microsoft.com/office/officeart/2005/8/colors/accent1_1" csCatId="accent1" phldr="1"/>
      <dgm:spPr/>
    </dgm:pt>
    <dgm:pt modelId="{C0A8A5CB-A92B-4BB1-A9DB-261B8FC3CBE2}">
      <dgm:prSet phldrT="[Text]"/>
      <dgm:spPr>
        <a:ln>
          <a:solidFill>
            <a:srgbClr val="00274C"/>
          </a:solidFill>
        </a:ln>
      </dgm:spPr>
      <dgm:t>
        <a:bodyPr/>
        <a:lstStyle/>
        <a:p>
          <a:r>
            <a:rPr lang="en-US" dirty="0" smtClean="0"/>
            <a:t>Undergraduate Student</a:t>
          </a:r>
          <a:endParaRPr lang="en-US" dirty="0"/>
        </a:p>
      </dgm:t>
    </dgm:pt>
    <dgm:pt modelId="{BA634CB4-7818-476F-A99F-1E3CAA60814B}" type="parTrans" cxnId="{1A897EB0-2698-449A-9831-92E322287AD1}">
      <dgm:prSet/>
      <dgm:spPr/>
      <dgm:t>
        <a:bodyPr/>
        <a:lstStyle/>
        <a:p>
          <a:endParaRPr lang="en-US"/>
        </a:p>
      </dgm:t>
    </dgm:pt>
    <dgm:pt modelId="{0A301ACE-4FCE-49BA-BCFD-EB3FC4DD7AD1}" type="sibTrans" cxnId="{1A897EB0-2698-449A-9831-92E322287AD1}">
      <dgm:prSet/>
      <dgm:spPr/>
      <dgm:t>
        <a:bodyPr/>
        <a:lstStyle/>
        <a:p>
          <a:endParaRPr lang="en-US"/>
        </a:p>
      </dgm:t>
    </dgm:pt>
    <dgm:pt modelId="{ABD22B59-87D4-4F76-9FEF-1FC105A25F0A}">
      <dgm:prSet phldrT="[Text]"/>
      <dgm:spPr>
        <a:ln>
          <a:solidFill>
            <a:srgbClr val="00274C"/>
          </a:solidFill>
        </a:ln>
      </dgm:spPr>
      <dgm:t>
        <a:bodyPr/>
        <a:lstStyle/>
        <a:p>
          <a:r>
            <a:rPr lang="en-US" dirty="0" smtClean="0"/>
            <a:t>Medical Student</a:t>
          </a:r>
          <a:endParaRPr lang="en-US" dirty="0"/>
        </a:p>
      </dgm:t>
    </dgm:pt>
    <dgm:pt modelId="{A937E696-6AF2-42BE-85EE-13873F617A75}" type="parTrans" cxnId="{FBC2A69D-6253-4858-8220-5A77B60387E8}">
      <dgm:prSet/>
      <dgm:spPr/>
      <dgm:t>
        <a:bodyPr/>
        <a:lstStyle/>
        <a:p>
          <a:endParaRPr lang="en-US"/>
        </a:p>
      </dgm:t>
    </dgm:pt>
    <dgm:pt modelId="{3D8C76E4-BF3B-4597-9769-F6E1D2255A62}" type="sibTrans" cxnId="{FBC2A69D-6253-4858-8220-5A77B60387E8}">
      <dgm:prSet/>
      <dgm:spPr/>
      <dgm:t>
        <a:bodyPr/>
        <a:lstStyle/>
        <a:p>
          <a:endParaRPr lang="en-US"/>
        </a:p>
      </dgm:t>
    </dgm:pt>
    <dgm:pt modelId="{5E285918-3C9B-420C-9E0E-B4F29A61BB4E}">
      <dgm:prSet phldrT="[Text]"/>
      <dgm:spPr>
        <a:solidFill>
          <a:srgbClr val="FFCB05"/>
        </a:solidFill>
        <a:ln>
          <a:solidFill>
            <a:srgbClr val="00274C"/>
          </a:solidFill>
        </a:ln>
      </dgm:spPr>
      <dgm:t>
        <a:bodyPr/>
        <a:lstStyle/>
        <a:p>
          <a:r>
            <a:rPr lang="en-US" b="1" dirty="0" smtClean="0"/>
            <a:t>Resident</a:t>
          </a:r>
          <a:endParaRPr lang="en-US" b="1" dirty="0"/>
        </a:p>
      </dgm:t>
    </dgm:pt>
    <dgm:pt modelId="{5F2B06AB-A99E-4373-8084-E84DDE158E1A}" type="parTrans" cxnId="{5DEB6EFE-BCEC-4615-8DA0-91F47DAB5E78}">
      <dgm:prSet/>
      <dgm:spPr/>
      <dgm:t>
        <a:bodyPr/>
        <a:lstStyle/>
        <a:p>
          <a:endParaRPr lang="en-US"/>
        </a:p>
      </dgm:t>
    </dgm:pt>
    <dgm:pt modelId="{41C84DF7-FE57-45F5-844C-803665A1785A}" type="sibTrans" cxnId="{5DEB6EFE-BCEC-4615-8DA0-91F47DAB5E78}">
      <dgm:prSet/>
      <dgm:spPr/>
      <dgm:t>
        <a:bodyPr/>
        <a:lstStyle/>
        <a:p>
          <a:endParaRPr lang="en-US"/>
        </a:p>
      </dgm:t>
    </dgm:pt>
    <dgm:pt modelId="{42B0A188-0FB5-4594-9E0E-0DF4E4F1B522}">
      <dgm:prSet phldrT="[Text]"/>
      <dgm:spPr>
        <a:ln>
          <a:solidFill>
            <a:srgbClr val="00274C"/>
          </a:solidFill>
        </a:ln>
      </dgm:spPr>
      <dgm:t>
        <a:bodyPr/>
        <a:lstStyle/>
        <a:p>
          <a:r>
            <a:rPr lang="en-US" dirty="0" smtClean="0"/>
            <a:t>Fellow</a:t>
          </a:r>
          <a:endParaRPr lang="en-US" dirty="0"/>
        </a:p>
      </dgm:t>
    </dgm:pt>
    <dgm:pt modelId="{C5355142-4105-44C3-9252-ECDE53D46BA5}" type="parTrans" cxnId="{F1DDCA7A-FB43-4B4F-9953-B1D224E60776}">
      <dgm:prSet/>
      <dgm:spPr/>
      <dgm:t>
        <a:bodyPr/>
        <a:lstStyle/>
        <a:p>
          <a:endParaRPr lang="en-US"/>
        </a:p>
      </dgm:t>
    </dgm:pt>
    <dgm:pt modelId="{777DE7C3-9DD9-4BA6-A2F4-B5692A99D58F}" type="sibTrans" cxnId="{F1DDCA7A-FB43-4B4F-9953-B1D224E60776}">
      <dgm:prSet/>
      <dgm:spPr/>
      <dgm:t>
        <a:bodyPr/>
        <a:lstStyle/>
        <a:p>
          <a:endParaRPr lang="en-US"/>
        </a:p>
      </dgm:t>
    </dgm:pt>
    <dgm:pt modelId="{876B90A6-554D-4714-AF50-6E1638517667}">
      <dgm:prSet phldrT="[Text]"/>
      <dgm:spPr>
        <a:ln>
          <a:solidFill>
            <a:srgbClr val="00274C"/>
          </a:solidFill>
        </a:ln>
      </dgm:spPr>
      <dgm:t>
        <a:bodyPr/>
        <a:lstStyle/>
        <a:p>
          <a:r>
            <a:rPr lang="en-US" dirty="0" smtClean="0"/>
            <a:t>Attending Physician</a:t>
          </a:r>
          <a:endParaRPr lang="en-US" dirty="0"/>
        </a:p>
      </dgm:t>
    </dgm:pt>
    <dgm:pt modelId="{75C94F0C-1821-4FEA-8DD4-C0A4A43DD144}" type="parTrans" cxnId="{BD103860-2890-4157-9DEA-4A0A7B9F093B}">
      <dgm:prSet/>
      <dgm:spPr/>
      <dgm:t>
        <a:bodyPr/>
        <a:lstStyle/>
        <a:p>
          <a:endParaRPr lang="en-US"/>
        </a:p>
      </dgm:t>
    </dgm:pt>
    <dgm:pt modelId="{FDC043BE-BA62-484B-9D9B-806B24668CCC}" type="sibTrans" cxnId="{BD103860-2890-4157-9DEA-4A0A7B9F093B}">
      <dgm:prSet/>
      <dgm:spPr/>
      <dgm:t>
        <a:bodyPr/>
        <a:lstStyle/>
        <a:p>
          <a:endParaRPr lang="en-US"/>
        </a:p>
      </dgm:t>
    </dgm:pt>
    <dgm:pt modelId="{9CC7437A-0B38-45BB-8A24-1EA89A980137}" type="pres">
      <dgm:prSet presAssocID="{C0826FB1-69AA-4FF2-BF96-CFB2A97AF1EA}" presName="Name0" presStyleCnt="0">
        <dgm:presLayoutVars>
          <dgm:dir/>
          <dgm:resizeHandles val="exact"/>
        </dgm:presLayoutVars>
      </dgm:prSet>
      <dgm:spPr/>
    </dgm:pt>
    <dgm:pt modelId="{19B5E596-D847-4B1B-89CB-12B3895D549F}" type="pres">
      <dgm:prSet presAssocID="{C0A8A5CB-A92B-4BB1-A9DB-261B8FC3CBE2}" presName="parTxOnly" presStyleLbl="node1" presStyleIdx="0" presStyleCnt="5">
        <dgm:presLayoutVars>
          <dgm:bulletEnabled val="1"/>
        </dgm:presLayoutVars>
      </dgm:prSet>
      <dgm:spPr/>
      <dgm:t>
        <a:bodyPr/>
        <a:lstStyle/>
        <a:p>
          <a:endParaRPr lang="en-US"/>
        </a:p>
      </dgm:t>
    </dgm:pt>
    <dgm:pt modelId="{475E65FB-45D5-47A6-996A-C61F7D158058}" type="pres">
      <dgm:prSet presAssocID="{0A301ACE-4FCE-49BA-BCFD-EB3FC4DD7AD1}" presName="parSpace" presStyleCnt="0"/>
      <dgm:spPr/>
    </dgm:pt>
    <dgm:pt modelId="{4EF00DF8-652A-4469-A17F-B423B8C64EC6}" type="pres">
      <dgm:prSet presAssocID="{ABD22B59-87D4-4F76-9FEF-1FC105A25F0A}" presName="parTxOnly" presStyleLbl="node1" presStyleIdx="1" presStyleCnt="5">
        <dgm:presLayoutVars>
          <dgm:bulletEnabled val="1"/>
        </dgm:presLayoutVars>
      </dgm:prSet>
      <dgm:spPr/>
      <dgm:t>
        <a:bodyPr/>
        <a:lstStyle/>
        <a:p>
          <a:endParaRPr lang="en-US"/>
        </a:p>
      </dgm:t>
    </dgm:pt>
    <dgm:pt modelId="{31709AA0-CF64-44E2-B104-B5CBB75ED8A4}" type="pres">
      <dgm:prSet presAssocID="{3D8C76E4-BF3B-4597-9769-F6E1D2255A62}" presName="parSpace" presStyleCnt="0"/>
      <dgm:spPr/>
    </dgm:pt>
    <dgm:pt modelId="{3A0B61CA-EDA2-4114-9D19-C784D47D1CF6}" type="pres">
      <dgm:prSet presAssocID="{5E285918-3C9B-420C-9E0E-B4F29A61BB4E}" presName="parTxOnly" presStyleLbl="node1" presStyleIdx="2" presStyleCnt="5">
        <dgm:presLayoutVars>
          <dgm:bulletEnabled val="1"/>
        </dgm:presLayoutVars>
      </dgm:prSet>
      <dgm:spPr/>
      <dgm:t>
        <a:bodyPr/>
        <a:lstStyle/>
        <a:p>
          <a:endParaRPr lang="en-US"/>
        </a:p>
      </dgm:t>
    </dgm:pt>
    <dgm:pt modelId="{07F5A0C5-5DC7-4B70-BF35-0853F45EC635}" type="pres">
      <dgm:prSet presAssocID="{41C84DF7-FE57-45F5-844C-803665A1785A}" presName="parSpace" presStyleCnt="0"/>
      <dgm:spPr/>
    </dgm:pt>
    <dgm:pt modelId="{75A050E1-92A2-4568-A650-00B3A45758A5}" type="pres">
      <dgm:prSet presAssocID="{42B0A188-0FB5-4594-9E0E-0DF4E4F1B522}" presName="parTxOnly" presStyleLbl="node1" presStyleIdx="3" presStyleCnt="5">
        <dgm:presLayoutVars>
          <dgm:bulletEnabled val="1"/>
        </dgm:presLayoutVars>
      </dgm:prSet>
      <dgm:spPr/>
      <dgm:t>
        <a:bodyPr/>
        <a:lstStyle/>
        <a:p>
          <a:endParaRPr lang="en-US"/>
        </a:p>
      </dgm:t>
    </dgm:pt>
    <dgm:pt modelId="{05A4D8BD-9748-4458-9F71-9AE11DFFFA38}" type="pres">
      <dgm:prSet presAssocID="{777DE7C3-9DD9-4BA6-A2F4-B5692A99D58F}" presName="parSpace" presStyleCnt="0"/>
      <dgm:spPr/>
    </dgm:pt>
    <dgm:pt modelId="{34D1498F-830F-4658-9768-F1728D1159D8}" type="pres">
      <dgm:prSet presAssocID="{876B90A6-554D-4714-AF50-6E1638517667}" presName="parTxOnly" presStyleLbl="node1" presStyleIdx="4" presStyleCnt="5">
        <dgm:presLayoutVars>
          <dgm:bulletEnabled val="1"/>
        </dgm:presLayoutVars>
      </dgm:prSet>
      <dgm:spPr/>
      <dgm:t>
        <a:bodyPr/>
        <a:lstStyle/>
        <a:p>
          <a:endParaRPr lang="en-US"/>
        </a:p>
      </dgm:t>
    </dgm:pt>
  </dgm:ptLst>
  <dgm:cxnLst>
    <dgm:cxn modelId="{F79BED9A-80D3-4A67-B14C-DCF30C71FA3C}" type="presOf" srcId="{C0A8A5CB-A92B-4BB1-A9DB-261B8FC3CBE2}" destId="{19B5E596-D847-4B1B-89CB-12B3895D549F}" srcOrd="0" destOrd="0" presId="urn:microsoft.com/office/officeart/2005/8/layout/hChevron3"/>
    <dgm:cxn modelId="{1A897EB0-2698-449A-9831-92E322287AD1}" srcId="{C0826FB1-69AA-4FF2-BF96-CFB2A97AF1EA}" destId="{C0A8A5CB-A92B-4BB1-A9DB-261B8FC3CBE2}" srcOrd="0" destOrd="0" parTransId="{BA634CB4-7818-476F-A99F-1E3CAA60814B}" sibTransId="{0A301ACE-4FCE-49BA-BCFD-EB3FC4DD7AD1}"/>
    <dgm:cxn modelId="{8A3DBDFF-FA63-42BF-A48E-EBB740E3BBE9}" type="presOf" srcId="{876B90A6-554D-4714-AF50-6E1638517667}" destId="{34D1498F-830F-4658-9768-F1728D1159D8}" srcOrd="0" destOrd="0" presId="urn:microsoft.com/office/officeart/2005/8/layout/hChevron3"/>
    <dgm:cxn modelId="{F1DDCA7A-FB43-4B4F-9953-B1D224E60776}" srcId="{C0826FB1-69AA-4FF2-BF96-CFB2A97AF1EA}" destId="{42B0A188-0FB5-4594-9E0E-0DF4E4F1B522}" srcOrd="3" destOrd="0" parTransId="{C5355142-4105-44C3-9252-ECDE53D46BA5}" sibTransId="{777DE7C3-9DD9-4BA6-A2F4-B5692A99D58F}"/>
    <dgm:cxn modelId="{FBC2A69D-6253-4858-8220-5A77B60387E8}" srcId="{C0826FB1-69AA-4FF2-BF96-CFB2A97AF1EA}" destId="{ABD22B59-87D4-4F76-9FEF-1FC105A25F0A}" srcOrd="1" destOrd="0" parTransId="{A937E696-6AF2-42BE-85EE-13873F617A75}" sibTransId="{3D8C76E4-BF3B-4597-9769-F6E1D2255A62}"/>
    <dgm:cxn modelId="{5DEB6EFE-BCEC-4615-8DA0-91F47DAB5E78}" srcId="{C0826FB1-69AA-4FF2-BF96-CFB2A97AF1EA}" destId="{5E285918-3C9B-420C-9E0E-B4F29A61BB4E}" srcOrd="2" destOrd="0" parTransId="{5F2B06AB-A99E-4373-8084-E84DDE158E1A}" sibTransId="{41C84DF7-FE57-45F5-844C-803665A1785A}"/>
    <dgm:cxn modelId="{4E0D6189-0CA9-4071-A1B5-59A67CB042FD}" type="presOf" srcId="{C0826FB1-69AA-4FF2-BF96-CFB2A97AF1EA}" destId="{9CC7437A-0B38-45BB-8A24-1EA89A980137}" srcOrd="0" destOrd="0" presId="urn:microsoft.com/office/officeart/2005/8/layout/hChevron3"/>
    <dgm:cxn modelId="{3890CF5B-B407-4503-82C1-1B5F9ED22A41}" type="presOf" srcId="{ABD22B59-87D4-4F76-9FEF-1FC105A25F0A}" destId="{4EF00DF8-652A-4469-A17F-B423B8C64EC6}" srcOrd="0" destOrd="0" presId="urn:microsoft.com/office/officeart/2005/8/layout/hChevron3"/>
    <dgm:cxn modelId="{DA5B7539-6BBB-4949-BDC4-1A911E525B26}" type="presOf" srcId="{42B0A188-0FB5-4594-9E0E-0DF4E4F1B522}" destId="{75A050E1-92A2-4568-A650-00B3A45758A5}" srcOrd="0" destOrd="0" presId="urn:microsoft.com/office/officeart/2005/8/layout/hChevron3"/>
    <dgm:cxn modelId="{622D96D0-8ECA-41B1-8E0D-D71F5BA0BA64}" type="presOf" srcId="{5E285918-3C9B-420C-9E0E-B4F29A61BB4E}" destId="{3A0B61CA-EDA2-4114-9D19-C784D47D1CF6}" srcOrd="0" destOrd="0" presId="urn:microsoft.com/office/officeart/2005/8/layout/hChevron3"/>
    <dgm:cxn modelId="{BD103860-2890-4157-9DEA-4A0A7B9F093B}" srcId="{C0826FB1-69AA-4FF2-BF96-CFB2A97AF1EA}" destId="{876B90A6-554D-4714-AF50-6E1638517667}" srcOrd="4" destOrd="0" parTransId="{75C94F0C-1821-4FEA-8DD4-C0A4A43DD144}" sibTransId="{FDC043BE-BA62-484B-9D9B-806B24668CCC}"/>
    <dgm:cxn modelId="{634CA7A6-DC4C-4F6A-8903-6389BA2ED167}" type="presParOf" srcId="{9CC7437A-0B38-45BB-8A24-1EA89A980137}" destId="{19B5E596-D847-4B1B-89CB-12B3895D549F}" srcOrd="0" destOrd="0" presId="urn:microsoft.com/office/officeart/2005/8/layout/hChevron3"/>
    <dgm:cxn modelId="{9D96EA1F-D234-420C-AC38-1A9E1820E72D}" type="presParOf" srcId="{9CC7437A-0B38-45BB-8A24-1EA89A980137}" destId="{475E65FB-45D5-47A6-996A-C61F7D158058}" srcOrd="1" destOrd="0" presId="urn:microsoft.com/office/officeart/2005/8/layout/hChevron3"/>
    <dgm:cxn modelId="{49937510-8276-4F37-8136-0A0FFCF98722}" type="presParOf" srcId="{9CC7437A-0B38-45BB-8A24-1EA89A980137}" destId="{4EF00DF8-652A-4469-A17F-B423B8C64EC6}" srcOrd="2" destOrd="0" presId="urn:microsoft.com/office/officeart/2005/8/layout/hChevron3"/>
    <dgm:cxn modelId="{EDB43477-7BDC-432A-8F0E-9B00B4B369DF}" type="presParOf" srcId="{9CC7437A-0B38-45BB-8A24-1EA89A980137}" destId="{31709AA0-CF64-44E2-B104-B5CBB75ED8A4}" srcOrd="3" destOrd="0" presId="urn:microsoft.com/office/officeart/2005/8/layout/hChevron3"/>
    <dgm:cxn modelId="{127D4EC8-7D52-4679-8C84-91B88C312D07}" type="presParOf" srcId="{9CC7437A-0B38-45BB-8A24-1EA89A980137}" destId="{3A0B61CA-EDA2-4114-9D19-C784D47D1CF6}" srcOrd="4" destOrd="0" presId="urn:microsoft.com/office/officeart/2005/8/layout/hChevron3"/>
    <dgm:cxn modelId="{18E97E76-8E4C-48F2-9A06-47B6D497FED5}" type="presParOf" srcId="{9CC7437A-0B38-45BB-8A24-1EA89A980137}" destId="{07F5A0C5-5DC7-4B70-BF35-0853F45EC635}" srcOrd="5" destOrd="0" presId="urn:microsoft.com/office/officeart/2005/8/layout/hChevron3"/>
    <dgm:cxn modelId="{9449B523-21D9-43F7-ABEA-D287C853218E}" type="presParOf" srcId="{9CC7437A-0B38-45BB-8A24-1EA89A980137}" destId="{75A050E1-92A2-4568-A650-00B3A45758A5}" srcOrd="6" destOrd="0" presId="urn:microsoft.com/office/officeart/2005/8/layout/hChevron3"/>
    <dgm:cxn modelId="{6526F753-8C6A-4FFB-91DD-423FFBC403AC}" type="presParOf" srcId="{9CC7437A-0B38-45BB-8A24-1EA89A980137}" destId="{05A4D8BD-9748-4458-9F71-9AE11DFFFA38}" srcOrd="7" destOrd="0" presId="urn:microsoft.com/office/officeart/2005/8/layout/hChevron3"/>
    <dgm:cxn modelId="{94FAD7A2-D420-4B3A-A78E-0746A8A84506}" type="presParOf" srcId="{9CC7437A-0B38-45BB-8A24-1EA89A980137}" destId="{34D1498F-830F-4658-9768-F1728D1159D8}"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B5E596-D847-4B1B-89CB-12B3895D549F}">
      <dsp:nvSpPr>
        <dsp:cNvPr id="0" name=""/>
        <dsp:cNvSpPr/>
      </dsp:nvSpPr>
      <dsp:spPr>
        <a:xfrm>
          <a:off x="1004" y="154309"/>
          <a:ext cx="1958950" cy="783580"/>
        </a:xfrm>
        <a:prstGeom prst="homePlate">
          <a:avLst/>
        </a:prstGeom>
        <a:solidFill>
          <a:schemeClr val="lt1">
            <a:hueOff val="0"/>
            <a:satOff val="0"/>
            <a:lumOff val="0"/>
            <a:alphaOff val="0"/>
          </a:schemeClr>
        </a:solidFill>
        <a:ln w="25400" cap="flat" cmpd="sng" algn="ctr">
          <a:solidFill>
            <a:srgbClr val="00274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lvl="0" algn="ctr" defTabSz="889000">
            <a:lnSpc>
              <a:spcPct val="90000"/>
            </a:lnSpc>
            <a:spcBef>
              <a:spcPct val="0"/>
            </a:spcBef>
            <a:spcAft>
              <a:spcPct val="35000"/>
            </a:spcAft>
          </a:pPr>
          <a:r>
            <a:rPr lang="en-US" sz="2000" kern="1200" dirty="0" smtClean="0"/>
            <a:t>Undergraduate Student</a:t>
          </a:r>
          <a:endParaRPr lang="en-US" sz="2000" kern="1200" dirty="0"/>
        </a:p>
      </dsp:txBody>
      <dsp:txXfrm>
        <a:off x="1004" y="154309"/>
        <a:ext cx="1763055" cy="783580"/>
      </dsp:txXfrm>
    </dsp:sp>
    <dsp:sp modelId="{4EF00DF8-652A-4469-A17F-B423B8C64EC6}">
      <dsp:nvSpPr>
        <dsp:cNvPr id="0" name=""/>
        <dsp:cNvSpPr/>
      </dsp:nvSpPr>
      <dsp:spPr>
        <a:xfrm>
          <a:off x="1568164" y="154309"/>
          <a:ext cx="1958950" cy="783580"/>
        </a:xfrm>
        <a:prstGeom prst="chevron">
          <a:avLst/>
        </a:prstGeom>
        <a:solidFill>
          <a:schemeClr val="lt1">
            <a:hueOff val="0"/>
            <a:satOff val="0"/>
            <a:lumOff val="0"/>
            <a:alphaOff val="0"/>
          </a:schemeClr>
        </a:solidFill>
        <a:ln w="25400" cap="flat" cmpd="sng" algn="ctr">
          <a:solidFill>
            <a:srgbClr val="00274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kern="1200" dirty="0" smtClean="0"/>
            <a:t>Medical Student</a:t>
          </a:r>
          <a:endParaRPr lang="en-US" sz="2000" kern="1200" dirty="0"/>
        </a:p>
      </dsp:txBody>
      <dsp:txXfrm>
        <a:off x="1959954" y="154309"/>
        <a:ext cx="1175370" cy="783580"/>
      </dsp:txXfrm>
    </dsp:sp>
    <dsp:sp modelId="{3A0B61CA-EDA2-4114-9D19-C784D47D1CF6}">
      <dsp:nvSpPr>
        <dsp:cNvPr id="0" name=""/>
        <dsp:cNvSpPr/>
      </dsp:nvSpPr>
      <dsp:spPr>
        <a:xfrm>
          <a:off x="3135324" y="154309"/>
          <a:ext cx="1958950" cy="783580"/>
        </a:xfrm>
        <a:prstGeom prst="chevron">
          <a:avLst/>
        </a:prstGeom>
        <a:solidFill>
          <a:srgbClr val="FFCB05"/>
        </a:solidFill>
        <a:ln w="25400" cap="flat" cmpd="sng" algn="ctr">
          <a:solidFill>
            <a:srgbClr val="00274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b="1" kern="1200" dirty="0" smtClean="0"/>
            <a:t>Resident</a:t>
          </a:r>
          <a:endParaRPr lang="en-US" sz="2000" b="1" kern="1200" dirty="0"/>
        </a:p>
      </dsp:txBody>
      <dsp:txXfrm>
        <a:off x="3527114" y="154309"/>
        <a:ext cx="1175370" cy="783580"/>
      </dsp:txXfrm>
    </dsp:sp>
    <dsp:sp modelId="{75A050E1-92A2-4568-A650-00B3A45758A5}">
      <dsp:nvSpPr>
        <dsp:cNvPr id="0" name=""/>
        <dsp:cNvSpPr/>
      </dsp:nvSpPr>
      <dsp:spPr>
        <a:xfrm>
          <a:off x="4702485" y="154309"/>
          <a:ext cx="1958950" cy="783580"/>
        </a:xfrm>
        <a:prstGeom prst="chevron">
          <a:avLst/>
        </a:prstGeom>
        <a:solidFill>
          <a:schemeClr val="lt1">
            <a:hueOff val="0"/>
            <a:satOff val="0"/>
            <a:lumOff val="0"/>
            <a:alphaOff val="0"/>
          </a:schemeClr>
        </a:solidFill>
        <a:ln w="25400" cap="flat" cmpd="sng" algn="ctr">
          <a:solidFill>
            <a:srgbClr val="00274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kern="1200" dirty="0" smtClean="0"/>
            <a:t>Fellow</a:t>
          </a:r>
          <a:endParaRPr lang="en-US" sz="2000" kern="1200" dirty="0"/>
        </a:p>
      </dsp:txBody>
      <dsp:txXfrm>
        <a:off x="5094275" y="154309"/>
        <a:ext cx="1175370" cy="783580"/>
      </dsp:txXfrm>
    </dsp:sp>
    <dsp:sp modelId="{34D1498F-830F-4658-9768-F1728D1159D8}">
      <dsp:nvSpPr>
        <dsp:cNvPr id="0" name=""/>
        <dsp:cNvSpPr/>
      </dsp:nvSpPr>
      <dsp:spPr>
        <a:xfrm>
          <a:off x="6269645" y="154309"/>
          <a:ext cx="1958950" cy="783580"/>
        </a:xfrm>
        <a:prstGeom prst="chevron">
          <a:avLst/>
        </a:prstGeom>
        <a:solidFill>
          <a:schemeClr val="lt1">
            <a:hueOff val="0"/>
            <a:satOff val="0"/>
            <a:lumOff val="0"/>
            <a:alphaOff val="0"/>
          </a:schemeClr>
        </a:solidFill>
        <a:ln w="25400" cap="flat" cmpd="sng" algn="ctr">
          <a:solidFill>
            <a:srgbClr val="00274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kern="1200" dirty="0" smtClean="0"/>
            <a:t>Attending Physician</a:t>
          </a:r>
          <a:endParaRPr lang="en-US" sz="2000" kern="1200" dirty="0"/>
        </a:p>
      </dsp:txBody>
      <dsp:txXfrm>
        <a:off x="6661435" y="154309"/>
        <a:ext cx="1175370" cy="78358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2879EAEF-A5D9-42A9-915C-C1C2B15B8112}" type="datetimeFigureOut">
              <a:rPr lang="en-US"/>
              <a:pPr>
                <a:defRPr/>
              </a:pPr>
              <a:t>5/9/2017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85223A40-15ED-46A4-9F98-99EE808C6B7E}" type="slidenum">
              <a:rPr lang="en-US" altLang="en-US"/>
              <a:pPr>
                <a:defRPr/>
              </a:pPr>
              <a:t>‹#›</a:t>
            </a:fld>
            <a:endParaRPr lang="en-US" altLang="en-US"/>
          </a:p>
        </p:txBody>
      </p:sp>
    </p:spTree>
    <p:extLst>
      <p:ext uri="{BB962C8B-B14F-4D97-AF65-F5344CB8AC3E}">
        <p14:creationId xmlns:p14="http://schemas.microsoft.com/office/powerpoint/2010/main" val="4080104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8006E9E6-2B6D-47AB-A9BB-2A930E600B93}" type="datetimeFigureOut">
              <a:rPr lang="en-US"/>
              <a:pPr>
                <a:defRPr/>
              </a:pPr>
              <a:t>5/9/2017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92E9CD47-4C49-4DB6-A0E6-7A299D22C0B7}" type="slidenum">
              <a:rPr lang="en-US" altLang="en-US"/>
              <a:pPr>
                <a:defRPr/>
              </a:pPr>
              <a:t>‹#›</a:t>
            </a:fld>
            <a:endParaRPr lang="en-US" altLang="en-US"/>
          </a:p>
        </p:txBody>
      </p:sp>
    </p:spTree>
    <p:extLst>
      <p:ext uri="{BB962C8B-B14F-4D97-AF65-F5344CB8AC3E}">
        <p14:creationId xmlns:p14="http://schemas.microsoft.com/office/powerpoint/2010/main" val="2372374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AE24282-A941-4AA1-8CE3-F8CFEB254B9F}" type="slidenum">
              <a:rPr lang="en-US" altLang="en-US" smtClean="0">
                <a:latin typeface="Calibri" pitchFamily="34" charset="0"/>
              </a:rPr>
              <a:pPr/>
              <a:t>1</a:t>
            </a:fld>
            <a:endParaRPr lang="en-US" altLang="en-US" smtClean="0">
              <a:latin typeface="Calibri" pitchFamily="34" charset="0"/>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2151008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0AC5071D-CD60-4142-BD94-C9220767A4AE}" type="slidenum">
              <a:rPr lang="en-US" altLang="en-US" smtClean="0">
                <a:latin typeface="Calibri" pitchFamily="34" charset="0"/>
              </a:rPr>
              <a:pPr/>
              <a:t>3</a:t>
            </a:fld>
            <a:endParaRPr lang="en-US" altLang="en-US" smtClean="0">
              <a:latin typeface="Calibri" pitchFamily="34" charset="0"/>
            </a:endParaRPr>
          </a:p>
        </p:txBody>
      </p:sp>
    </p:spTree>
    <p:extLst>
      <p:ext uri="{BB962C8B-B14F-4D97-AF65-F5344CB8AC3E}">
        <p14:creationId xmlns:p14="http://schemas.microsoft.com/office/powerpoint/2010/main" val="3335490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E836ED2-E806-427D-83F4-CD0133B12325}" type="slidenum">
              <a:rPr lang="en-US" altLang="en-US" smtClean="0">
                <a:latin typeface="Calibri" pitchFamily="34" charset="0"/>
              </a:rPr>
              <a:pPr/>
              <a:t>4</a:t>
            </a:fld>
            <a:endParaRPr lang="en-US" altLang="en-US" smtClean="0">
              <a:latin typeface="Calibri" pitchFamily="34" charset="0"/>
            </a:endParaRPr>
          </a:p>
        </p:txBody>
      </p:sp>
      <p:sp>
        <p:nvSpPr>
          <p:cNvPr id="4096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096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1514032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05C3187-4252-4539-9BA1-3DC50F85B4EC}" type="slidenum">
              <a:rPr lang="en-US" altLang="en-US" smtClean="0">
                <a:latin typeface="Calibri" pitchFamily="34" charset="0"/>
              </a:rPr>
              <a:pPr/>
              <a:t>10</a:t>
            </a:fld>
            <a:endParaRPr lang="en-US" altLang="en-US" smtClean="0">
              <a:latin typeface="Calibri" pitchFamily="34" charset="0"/>
            </a:endParaRPr>
          </a:p>
        </p:txBody>
      </p:sp>
      <p:sp>
        <p:nvSpPr>
          <p:cNvPr id="4198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198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3039643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AD338B3-5B1A-4C08-AB1B-19BBCDF47533}" type="slidenum">
              <a:rPr lang="en-US" altLang="en-US" smtClean="0">
                <a:latin typeface="Calibri" pitchFamily="34" charset="0"/>
              </a:rPr>
              <a:pPr/>
              <a:t>12</a:t>
            </a:fld>
            <a:endParaRPr lang="en-US" altLang="en-US" smtClean="0">
              <a:latin typeface="Calibri" pitchFamily="34" charset="0"/>
            </a:endParaRPr>
          </a:p>
        </p:txBody>
      </p:sp>
      <p:sp>
        <p:nvSpPr>
          <p:cNvPr id="4301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301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1762761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92EC8DE4-C562-4CF2-80D5-984582A145EC}" type="slidenum">
              <a:rPr lang="en-US" altLang="en-US" smtClean="0">
                <a:latin typeface="Calibri" pitchFamily="34" charset="0"/>
              </a:rPr>
              <a:pPr/>
              <a:t>23</a:t>
            </a:fld>
            <a:endParaRPr lang="en-US" altLang="en-US" smtClean="0">
              <a:latin typeface="Calibri" pitchFamily="34" charset="0"/>
            </a:endParaRPr>
          </a:p>
        </p:txBody>
      </p:sp>
      <p:sp>
        <p:nvSpPr>
          <p:cNvPr id="4403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403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1858035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2E9CD47-4C49-4DB6-A0E6-7A299D22C0B7}" type="slidenum">
              <a:rPr lang="en-US" altLang="en-US" smtClean="0"/>
              <a:pPr>
                <a:defRPr/>
              </a:pPr>
              <a:t>29</a:t>
            </a:fld>
            <a:endParaRPr lang="en-US" altLang="en-US"/>
          </a:p>
        </p:txBody>
      </p:sp>
    </p:spTree>
    <p:extLst>
      <p:ext uri="{BB962C8B-B14F-4D97-AF65-F5344CB8AC3E}">
        <p14:creationId xmlns:p14="http://schemas.microsoft.com/office/powerpoint/2010/main" val="1214770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DD82900-FEE3-4528-9B28-2909511EBE89}" type="slidenum">
              <a:rPr lang="en-US" altLang="en-US" smtClean="0">
                <a:latin typeface="Calibri" pitchFamily="34" charset="0"/>
              </a:rPr>
              <a:pPr/>
              <a:t>33</a:t>
            </a:fld>
            <a:endParaRPr lang="en-US" altLang="en-US" smtClean="0">
              <a:latin typeface="Calibri" pitchFamily="34" charset="0"/>
            </a:endParaRPr>
          </a:p>
        </p:txBody>
      </p:sp>
      <p:sp>
        <p:nvSpPr>
          <p:cNvPr id="4505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506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2654285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95DCEEE-9128-4E34-B609-738AFC7874CC}" type="slidenum">
              <a:rPr lang="en-US" altLang="en-US" smtClean="0">
                <a:latin typeface="Calibri" pitchFamily="34" charset="0"/>
              </a:rPr>
              <a:pPr/>
              <a:t>35</a:t>
            </a:fld>
            <a:endParaRPr lang="en-US" altLang="en-US" smtClean="0">
              <a:latin typeface="Calibri" pitchFamily="34" charset="0"/>
            </a:endParaRPr>
          </a:p>
        </p:txBody>
      </p:sp>
      <p:sp>
        <p:nvSpPr>
          <p:cNvPr id="4608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608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19559333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6069013"/>
          </a:xfrm>
          <a:prstGeom prst="rect">
            <a:avLst/>
          </a:prstGeom>
          <a:solidFill>
            <a:srgbClr val="0027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5" name="Straight Connector 4"/>
          <p:cNvCxnSpPr/>
          <p:nvPr userDrawn="1"/>
        </p:nvCxnSpPr>
        <p:spPr>
          <a:xfrm>
            <a:off x="1871663" y="6069013"/>
            <a:ext cx="7272337" cy="0"/>
          </a:xfrm>
          <a:prstGeom prst="line">
            <a:avLst/>
          </a:prstGeom>
          <a:ln w="190500">
            <a:solidFill>
              <a:srgbClr val="FFCB05"/>
            </a:solidFill>
          </a:ln>
        </p:spPr>
        <p:style>
          <a:lnRef idx="1">
            <a:schemeClr val="accent1"/>
          </a:lnRef>
          <a:fillRef idx="0">
            <a:schemeClr val="accent1"/>
          </a:fillRef>
          <a:effectRef idx="0">
            <a:schemeClr val="accent1"/>
          </a:effectRef>
          <a:fontRef idx="minor">
            <a:schemeClr val="tx1"/>
          </a:fontRef>
        </p:style>
      </p:cxnSp>
      <p:sp>
        <p:nvSpPr>
          <p:cNvPr id="6" name="Isosceles Triangle 5"/>
          <p:cNvSpPr>
            <a:spLocks noChangeAspect="1"/>
          </p:cNvSpPr>
          <p:nvPr userDrawn="1"/>
        </p:nvSpPr>
        <p:spPr>
          <a:xfrm rot="10800000">
            <a:off x="7234238" y="0"/>
            <a:ext cx="1909762" cy="1646238"/>
          </a:xfrm>
          <a:prstGeom prst="triangle">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pic>
        <p:nvPicPr>
          <p:cNvPr id="7" name="Picture 1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31188" y="57150"/>
            <a:ext cx="81597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FFCB05"/>
                </a:solidFill>
                <a:latin typeface="Gill Sans MT" panose="020B0502020104020203"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Gill Sans MT" panose="020B050202010402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808679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6304" y="45323"/>
            <a:ext cx="7955280" cy="7406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7"/>
          <p:cNvSpPr>
            <a:spLocks noGrp="1"/>
          </p:cNvSpPr>
          <p:nvPr>
            <p:ph type="sldNum" sz="quarter" idx="10"/>
          </p:nvPr>
        </p:nvSpPr>
        <p:spPr/>
        <p:txBody>
          <a:bodyPr/>
          <a:lstStyle>
            <a:lvl1pPr>
              <a:defRPr/>
            </a:lvl1pPr>
          </a:lstStyle>
          <a:p>
            <a:pPr>
              <a:defRPr/>
            </a:pPr>
            <a:fld id="{FBDE0314-CACD-49EB-B404-223FACB95222}" type="slidenum">
              <a:rPr lang="en-US" altLang="en-US"/>
              <a:pPr>
                <a:defRPr/>
              </a:pPr>
              <a:t>‹#›</a:t>
            </a:fld>
            <a:endParaRPr lang="en-US" altLang="en-US"/>
          </a:p>
        </p:txBody>
      </p:sp>
    </p:spTree>
    <p:extLst>
      <p:ext uri="{BB962C8B-B14F-4D97-AF65-F5344CB8AC3E}">
        <p14:creationId xmlns:p14="http://schemas.microsoft.com/office/powerpoint/2010/main" val="2527730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7"/>
          <p:cNvSpPr>
            <a:spLocks noGrp="1"/>
          </p:cNvSpPr>
          <p:nvPr>
            <p:ph type="sldNum" sz="quarter" idx="10"/>
          </p:nvPr>
        </p:nvSpPr>
        <p:spPr/>
        <p:txBody>
          <a:bodyPr/>
          <a:lstStyle>
            <a:lvl1pPr>
              <a:defRPr/>
            </a:lvl1pPr>
          </a:lstStyle>
          <a:p>
            <a:pPr>
              <a:defRPr/>
            </a:pPr>
            <a:fld id="{273DFC0C-9054-41F7-B648-E14999DDA038}" type="slidenum">
              <a:rPr lang="en-US" altLang="en-US"/>
              <a:pPr>
                <a:defRPr/>
              </a:pPr>
              <a:t>‹#›</a:t>
            </a:fld>
            <a:endParaRPr lang="en-US" altLang="en-US"/>
          </a:p>
        </p:txBody>
      </p:sp>
    </p:spTree>
    <p:extLst>
      <p:ext uri="{BB962C8B-B14F-4D97-AF65-F5344CB8AC3E}">
        <p14:creationId xmlns:p14="http://schemas.microsoft.com/office/powerpoint/2010/main" val="182329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6304" y="45323"/>
            <a:ext cx="7955280" cy="742078"/>
          </a:xfrm>
        </p:spPr>
        <p:txBody>
          <a:bodyPr/>
          <a:lstStyle>
            <a:lvl1pPr>
              <a:defRPr>
                <a:latin typeface="Gill Sans MT" panose="020B0502020104020203"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nSpc>
                <a:spcPct val="90000"/>
              </a:lnSpc>
              <a:spcAft>
                <a:spcPts val="1000"/>
              </a:spcAft>
              <a:buSzPct val="80000"/>
              <a:defRPr sz="3000"/>
            </a:lvl1pPr>
            <a:lvl2pPr>
              <a:lnSpc>
                <a:spcPct val="90000"/>
              </a:lnSpc>
              <a:spcAft>
                <a:spcPts val="1000"/>
              </a:spcAft>
              <a:defRPr/>
            </a:lvl2pPr>
            <a:lvl3pPr>
              <a:lnSpc>
                <a:spcPct val="90000"/>
              </a:lnSpc>
              <a:spcAft>
                <a:spcPts val="1000"/>
              </a:spcAft>
              <a:defRPr sz="2600"/>
            </a:lvl3pPr>
            <a:lvl4pPr>
              <a:lnSpc>
                <a:spcPct val="90000"/>
              </a:lnSpc>
              <a:spcAft>
                <a:spcPts val="1000"/>
              </a:spcAft>
              <a:defRPr sz="2400"/>
            </a:lvl4pPr>
            <a:lvl5pPr>
              <a:lnSpc>
                <a:spcPct val="90000"/>
              </a:lnSpc>
              <a:spcAft>
                <a:spcPts val="1000"/>
              </a:spcAft>
              <a:defRPr sz="2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7"/>
          <p:cNvSpPr>
            <a:spLocks noGrp="1"/>
          </p:cNvSpPr>
          <p:nvPr>
            <p:ph type="sldNum" sz="quarter" idx="10"/>
          </p:nvPr>
        </p:nvSpPr>
        <p:spPr/>
        <p:txBody>
          <a:bodyPr/>
          <a:lstStyle>
            <a:lvl1pPr>
              <a:defRPr/>
            </a:lvl1pPr>
          </a:lstStyle>
          <a:p>
            <a:pPr>
              <a:defRPr/>
            </a:pPr>
            <a:fld id="{57B6D477-38A9-4EC8-955B-B32B5B675A17}" type="slidenum">
              <a:rPr lang="en-US" altLang="en-US"/>
              <a:pPr>
                <a:defRPr/>
              </a:pPr>
              <a:t>‹#›</a:t>
            </a:fld>
            <a:endParaRPr lang="en-US" altLang="en-US"/>
          </a:p>
        </p:txBody>
      </p:sp>
    </p:spTree>
    <p:extLst>
      <p:ext uri="{BB962C8B-B14F-4D97-AF65-F5344CB8AC3E}">
        <p14:creationId xmlns:p14="http://schemas.microsoft.com/office/powerpoint/2010/main" val="1009722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274C"/>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7"/>
          <p:cNvSpPr>
            <a:spLocks noGrp="1"/>
          </p:cNvSpPr>
          <p:nvPr>
            <p:ph type="sldNum" sz="quarter" idx="10"/>
          </p:nvPr>
        </p:nvSpPr>
        <p:spPr/>
        <p:txBody>
          <a:bodyPr/>
          <a:lstStyle>
            <a:lvl1pPr>
              <a:defRPr/>
            </a:lvl1pPr>
          </a:lstStyle>
          <a:p>
            <a:pPr>
              <a:defRPr/>
            </a:pPr>
            <a:fld id="{7A82AC79-EA9B-4E8F-85CD-E2D838B297CF}" type="slidenum">
              <a:rPr lang="en-US" altLang="en-US"/>
              <a:pPr>
                <a:defRPr/>
              </a:pPr>
              <a:t>‹#›</a:t>
            </a:fld>
            <a:endParaRPr lang="en-US" altLang="en-US"/>
          </a:p>
        </p:txBody>
      </p:sp>
    </p:spTree>
    <p:extLst>
      <p:ext uri="{BB962C8B-B14F-4D97-AF65-F5344CB8AC3E}">
        <p14:creationId xmlns:p14="http://schemas.microsoft.com/office/powerpoint/2010/main" val="188496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6304" y="45323"/>
            <a:ext cx="7955280" cy="740664"/>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7"/>
          <p:cNvSpPr>
            <a:spLocks noGrp="1"/>
          </p:cNvSpPr>
          <p:nvPr>
            <p:ph type="sldNum" sz="quarter" idx="10"/>
          </p:nvPr>
        </p:nvSpPr>
        <p:spPr/>
        <p:txBody>
          <a:bodyPr/>
          <a:lstStyle>
            <a:lvl1pPr>
              <a:defRPr/>
            </a:lvl1pPr>
          </a:lstStyle>
          <a:p>
            <a:pPr>
              <a:defRPr/>
            </a:pPr>
            <a:fld id="{192F287C-D954-4C38-8D56-0D7B105DBC23}" type="slidenum">
              <a:rPr lang="en-US" altLang="en-US"/>
              <a:pPr>
                <a:defRPr/>
              </a:pPr>
              <a:t>‹#›</a:t>
            </a:fld>
            <a:endParaRPr lang="en-US" altLang="en-US"/>
          </a:p>
        </p:txBody>
      </p:sp>
    </p:spTree>
    <p:extLst>
      <p:ext uri="{BB962C8B-B14F-4D97-AF65-F5344CB8AC3E}">
        <p14:creationId xmlns:p14="http://schemas.microsoft.com/office/powerpoint/2010/main" val="359680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304" y="45323"/>
            <a:ext cx="7955280" cy="740664"/>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7"/>
          <p:cNvSpPr>
            <a:spLocks noGrp="1"/>
          </p:cNvSpPr>
          <p:nvPr>
            <p:ph type="sldNum" sz="quarter" idx="10"/>
          </p:nvPr>
        </p:nvSpPr>
        <p:spPr/>
        <p:txBody>
          <a:bodyPr/>
          <a:lstStyle>
            <a:lvl1pPr>
              <a:defRPr/>
            </a:lvl1pPr>
          </a:lstStyle>
          <a:p>
            <a:pPr>
              <a:defRPr/>
            </a:pPr>
            <a:fld id="{B3483A4B-717C-46B7-999A-AA86587FBDBA}" type="slidenum">
              <a:rPr lang="en-US" altLang="en-US"/>
              <a:pPr>
                <a:defRPr/>
              </a:pPr>
              <a:t>‹#›</a:t>
            </a:fld>
            <a:endParaRPr lang="en-US" altLang="en-US"/>
          </a:p>
        </p:txBody>
      </p:sp>
    </p:spTree>
    <p:extLst>
      <p:ext uri="{BB962C8B-B14F-4D97-AF65-F5344CB8AC3E}">
        <p14:creationId xmlns:p14="http://schemas.microsoft.com/office/powerpoint/2010/main" val="419542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6304" y="45323"/>
            <a:ext cx="7955280" cy="740664"/>
          </a:xfrm>
        </p:spPr>
        <p:txBody>
          <a:bodyPr/>
          <a:lstStyle/>
          <a:p>
            <a:r>
              <a:rPr lang="en-US" smtClean="0"/>
              <a:t>Click to edit Master title style</a:t>
            </a:r>
            <a:endParaRPr lang="en-US" dirty="0"/>
          </a:p>
        </p:txBody>
      </p:sp>
      <p:sp>
        <p:nvSpPr>
          <p:cNvPr id="3" name="Slide Number Placeholder 7"/>
          <p:cNvSpPr>
            <a:spLocks noGrp="1"/>
          </p:cNvSpPr>
          <p:nvPr>
            <p:ph type="sldNum" sz="quarter" idx="10"/>
          </p:nvPr>
        </p:nvSpPr>
        <p:spPr/>
        <p:txBody>
          <a:bodyPr/>
          <a:lstStyle>
            <a:lvl1pPr>
              <a:defRPr/>
            </a:lvl1pPr>
          </a:lstStyle>
          <a:p>
            <a:pPr>
              <a:defRPr/>
            </a:pPr>
            <a:fld id="{D9BFEC56-AA71-4A46-A2C1-4183122B4004}" type="slidenum">
              <a:rPr lang="en-US" altLang="en-US"/>
              <a:pPr>
                <a:defRPr/>
              </a:pPr>
              <a:t>‹#›</a:t>
            </a:fld>
            <a:endParaRPr lang="en-US" altLang="en-US"/>
          </a:p>
        </p:txBody>
      </p:sp>
    </p:spTree>
    <p:extLst>
      <p:ext uri="{BB962C8B-B14F-4D97-AF65-F5344CB8AC3E}">
        <p14:creationId xmlns:p14="http://schemas.microsoft.com/office/powerpoint/2010/main" val="403966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7"/>
          <p:cNvSpPr>
            <a:spLocks noGrp="1"/>
          </p:cNvSpPr>
          <p:nvPr>
            <p:ph type="sldNum" sz="quarter" idx="10"/>
          </p:nvPr>
        </p:nvSpPr>
        <p:spPr/>
        <p:txBody>
          <a:bodyPr/>
          <a:lstStyle>
            <a:lvl1pPr>
              <a:defRPr/>
            </a:lvl1pPr>
          </a:lstStyle>
          <a:p>
            <a:pPr>
              <a:defRPr/>
            </a:pPr>
            <a:fld id="{8E85253D-3CD9-40DB-AEC2-6F46731EB315}" type="slidenum">
              <a:rPr lang="en-US" altLang="en-US"/>
              <a:pPr>
                <a:defRPr/>
              </a:pPr>
              <a:t>‹#›</a:t>
            </a:fld>
            <a:endParaRPr lang="en-US" altLang="en-US"/>
          </a:p>
        </p:txBody>
      </p:sp>
    </p:spTree>
    <p:extLst>
      <p:ext uri="{BB962C8B-B14F-4D97-AF65-F5344CB8AC3E}">
        <p14:creationId xmlns:p14="http://schemas.microsoft.com/office/powerpoint/2010/main" val="837089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92E1424C-B435-4263-8558-EA996F8D6B67}" type="slidenum">
              <a:rPr lang="en-US" altLang="en-US"/>
              <a:pPr>
                <a:defRPr/>
              </a:pPr>
              <a:t>‹#›</a:t>
            </a:fld>
            <a:endParaRPr lang="en-US" altLang="en-US"/>
          </a:p>
        </p:txBody>
      </p:sp>
    </p:spTree>
    <p:extLst>
      <p:ext uri="{BB962C8B-B14F-4D97-AF65-F5344CB8AC3E}">
        <p14:creationId xmlns:p14="http://schemas.microsoft.com/office/powerpoint/2010/main" val="949821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42BF1098-6A3D-4146-8C2F-94E8C96F78DC}" type="slidenum">
              <a:rPr lang="en-US" altLang="en-US"/>
              <a:pPr>
                <a:defRPr/>
              </a:pPr>
              <a:t>‹#›</a:t>
            </a:fld>
            <a:endParaRPr lang="en-US" altLang="en-US"/>
          </a:p>
        </p:txBody>
      </p:sp>
    </p:spTree>
    <p:extLst>
      <p:ext uri="{BB962C8B-B14F-4D97-AF65-F5344CB8AC3E}">
        <p14:creationId xmlns:p14="http://schemas.microsoft.com/office/powerpoint/2010/main" val="1577023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0"/>
            <a:ext cx="8143875" cy="855663"/>
          </a:xfrm>
          <a:prstGeom prst="rect">
            <a:avLst/>
          </a:prstGeom>
          <a:solidFill>
            <a:srgbClr val="0027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7" name="Title Placeholder 1"/>
          <p:cNvSpPr>
            <a:spLocks noGrp="1"/>
          </p:cNvSpPr>
          <p:nvPr>
            <p:ph type="title"/>
          </p:nvPr>
        </p:nvSpPr>
        <p:spPr bwMode="auto">
          <a:xfrm>
            <a:off x="457200" y="46038"/>
            <a:ext cx="8229600"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457200" y="1211263"/>
            <a:ext cx="822960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cxnSp>
        <p:nvCxnSpPr>
          <p:cNvPr id="9" name="Straight Connector 8"/>
          <p:cNvCxnSpPr/>
          <p:nvPr/>
        </p:nvCxnSpPr>
        <p:spPr>
          <a:xfrm>
            <a:off x="1871663" y="855663"/>
            <a:ext cx="7272337" cy="0"/>
          </a:xfrm>
          <a:prstGeom prst="line">
            <a:avLst/>
          </a:prstGeom>
          <a:ln w="127000">
            <a:solidFill>
              <a:srgbClr val="FFCB05"/>
            </a:solidFill>
          </a:ln>
        </p:spPr>
        <p:style>
          <a:lnRef idx="1">
            <a:schemeClr val="accent1"/>
          </a:lnRef>
          <a:fillRef idx="0">
            <a:schemeClr val="accent1"/>
          </a:fillRef>
          <a:effectRef idx="0">
            <a:schemeClr val="accent1"/>
          </a:effectRef>
          <a:fontRef idx="minor">
            <a:schemeClr val="tx1"/>
          </a:fontRef>
        </p:style>
      </p:cxnSp>
      <p:pic>
        <p:nvPicPr>
          <p:cNvPr id="1030" name="Picture 6"/>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41288" y="6396038"/>
            <a:ext cx="4268787"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4"/>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231188" y="57150"/>
            <a:ext cx="81597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p:cNvSpPr>
            <a:spLocks noGrp="1"/>
          </p:cNvSpPr>
          <p:nvPr>
            <p:ph type="sldNum" sz="quarter" idx="4"/>
          </p:nvPr>
        </p:nvSpPr>
        <p:spPr>
          <a:xfrm>
            <a:off x="8099425" y="6391275"/>
            <a:ext cx="1044575"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b="1">
                <a:solidFill>
                  <a:srgbClr val="00274C"/>
                </a:solidFill>
                <a:latin typeface="Gill Sans MT" pitchFamily="34" charset="0"/>
              </a:defRPr>
            </a:lvl1pPr>
          </a:lstStyle>
          <a:p>
            <a:pPr>
              <a:defRPr/>
            </a:pPr>
            <a:fld id="{3167E334-4231-426E-94AD-28B61BD26D7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28"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4400" kern="1200">
          <a:solidFill>
            <a:srgbClr val="FFCB05"/>
          </a:solidFill>
          <a:latin typeface="Gill Sans MT" panose="020B0502020104020203" pitchFamily="34" charset="0"/>
          <a:ea typeface="+mj-ea"/>
          <a:cs typeface="+mj-cs"/>
        </a:defRPr>
      </a:lvl1pPr>
      <a:lvl2pPr algn="l" rtl="0" eaLnBrk="0" fontAlgn="base" hangingPunct="0">
        <a:spcBef>
          <a:spcPct val="0"/>
        </a:spcBef>
        <a:spcAft>
          <a:spcPct val="0"/>
        </a:spcAft>
        <a:defRPr sz="4400">
          <a:solidFill>
            <a:srgbClr val="FFCB05"/>
          </a:solidFill>
          <a:latin typeface="Gill Sans MT" panose="020B0502020104020203" pitchFamily="34" charset="0"/>
        </a:defRPr>
      </a:lvl2pPr>
      <a:lvl3pPr algn="l" rtl="0" eaLnBrk="0" fontAlgn="base" hangingPunct="0">
        <a:spcBef>
          <a:spcPct val="0"/>
        </a:spcBef>
        <a:spcAft>
          <a:spcPct val="0"/>
        </a:spcAft>
        <a:defRPr sz="4400">
          <a:solidFill>
            <a:srgbClr val="FFCB05"/>
          </a:solidFill>
          <a:latin typeface="Gill Sans MT" panose="020B0502020104020203" pitchFamily="34" charset="0"/>
        </a:defRPr>
      </a:lvl3pPr>
      <a:lvl4pPr algn="l" rtl="0" eaLnBrk="0" fontAlgn="base" hangingPunct="0">
        <a:spcBef>
          <a:spcPct val="0"/>
        </a:spcBef>
        <a:spcAft>
          <a:spcPct val="0"/>
        </a:spcAft>
        <a:defRPr sz="4400">
          <a:solidFill>
            <a:srgbClr val="FFCB05"/>
          </a:solidFill>
          <a:latin typeface="Gill Sans MT" panose="020B0502020104020203" pitchFamily="34" charset="0"/>
        </a:defRPr>
      </a:lvl4pPr>
      <a:lvl5pPr algn="l" rtl="0" eaLnBrk="0" fontAlgn="base" hangingPunct="0">
        <a:spcBef>
          <a:spcPct val="0"/>
        </a:spcBef>
        <a:spcAft>
          <a:spcPct val="0"/>
        </a:spcAft>
        <a:defRPr sz="4400">
          <a:solidFill>
            <a:srgbClr val="FFCB05"/>
          </a:solidFill>
          <a:latin typeface="Gill Sans MT" panose="020B0502020104020203" pitchFamily="34" charset="0"/>
        </a:defRPr>
      </a:lvl5pPr>
      <a:lvl6pPr marL="457200" algn="l" rtl="0" fontAlgn="base">
        <a:spcBef>
          <a:spcPct val="0"/>
        </a:spcBef>
        <a:spcAft>
          <a:spcPct val="0"/>
        </a:spcAft>
        <a:defRPr sz="4400">
          <a:solidFill>
            <a:srgbClr val="FFCB05"/>
          </a:solidFill>
          <a:latin typeface="Gill Sans MT" panose="020B0502020104020203" pitchFamily="34" charset="0"/>
        </a:defRPr>
      </a:lvl6pPr>
      <a:lvl7pPr marL="914400" algn="l" rtl="0" fontAlgn="base">
        <a:spcBef>
          <a:spcPct val="0"/>
        </a:spcBef>
        <a:spcAft>
          <a:spcPct val="0"/>
        </a:spcAft>
        <a:defRPr sz="4400">
          <a:solidFill>
            <a:srgbClr val="FFCB05"/>
          </a:solidFill>
          <a:latin typeface="Gill Sans MT" panose="020B0502020104020203" pitchFamily="34" charset="0"/>
        </a:defRPr>
      </a:lvl7pPr>
      <a:lvl8pPr marL="1371600" algn="l" rtl="0" fontAlgn="base">
        <a:spcBef>
          <a:spcPct val="0"/>
        </a:spcBef>
        <a:spcAft>
          <a:spcPct val="0"/>
        </a:spcAft>
        <a:defRPr sz="4400">
          <a:solidFill>
            <a:srgbClr val="FFCB05"/>
          </a:solidFill>
          <a:latin typeface="Gill Sans MT" panose="020B0502020104020203" pitchFamily="34" charset="0"/>
        </a:defRPr>
      </a:lvl8pPr>
      <a:lvl9pPr marL="1828800" algn="l" rtl="0" fontAlgn="base">
        <a:spcBef>
          <a:spcPct val="0"/>
        </a:spcBef>
        <a:spcAft>
          <a:spcPct val="0"/>
        </a:spcAft>
        <a:defRPr sz="4400">
          <a:solidFill>
            <a:srgbClr val="FFCB05"/>
          </a:solidFill>
          <a:latin typeface="Gill Sans MT" panose="020B0502020104020203" pitchFamily="34" charset="0"/>
        </a:defRPr>
      </a:lvl9pPr>
    </p:titleStyle>
    <p:bodyStyle>
      <a:lvl1pPr marL="342900" indent="-342900" algn="l" rtl="0" eaLnBrk="0" fontAlgn="base" hangingPunct="0">
        <a:spcBef>
          <a:spcPct val="0"/>
        </a:spcBef>
        <a:spcAft>
          <a:spcPts val="1200"/>
        </a:spcAft>
        <a:buFont typeface="Arial" charset="0"/>
        <a:buChar char="•"/>
        <a:defRPr sz="3200" kern="1200">
          <a:solidFill>
            <a:schemeClr val="tx1"/>
          </a:solidFill>
          <a:latin typeface="Gill Sans MT" panose="020B0502020104020203" pitchFamily="34" charset="0"/>
          <a:ea typeface="+mn-ea"/>
          <a:cs typeface="+mn-cs"/>
        </a:defRPr>
      </a:lvl1pPr>
      <a:lvl2pPr marL="742950" indent="-285750" algn="l" rtl="0" eaLnBrk="0" fontAlgn="base" hangingPunct="0">
        <a:spcBef>
          <a:spcPct val="0"/>
        </a:spcBef>
        <a:spcAft>
          <a:spcPts val="1200"/>
        </a:spcAft>
        <a:buFont typeface="Arial" charset="0"/>
        <a:buChar char="–"/>
        <a:defRPr sz="2800" kern="1200">
          <a:solidFill>
            <a:schemeClr val="tx1"/>
          </a:solidFill>
          <a:latin typeface="Gill Sans MT" panose="020B0502020104020203" pitchFamily="34" charset="0"/>
          <a:ea typeface="+mn-ea"/>
          <a:cs typeface="+mn-cs"/>
        </a:defRPr>
      </a:lvl2pPr>
      <a:lvl3pPr marL="1143000" indent="-228600" algn="l" rtl="0" eaLnBrk="0" fontAlgn="base" hangingPunct="0">
        <a:spcBef>
          <a:spcPct val="0"/>
        </a:spcBef>
        <a:spcAft>
          <a:spcPts val="1200"/>
        </a:spcAft>
        <a:buFont typeface="Arial" charset="0"/>
        <a:buChar char="•"/>
        <a:defRPr sz="2400" kern="1200">
          <a:solidFill>
            <a:schemeClr val="tx1"/>
          </a:solidFill>
          <a:latin typeface="Gill Sans MT" panose="020B0502020104020203" pitchFamily="34" charset="0"/>
          <a:ea typeface="+mn-ea"/>
          <a:cs typeface="+mn-cs"/>
        </a:defRPr>
      </a:lvl3pPr>
      <a:lvl4pPr marL="1600200" indent="-228600" algn="l" rtl="0" eaLnBrk="0" fontAlgn="base" hangingPunct="0">
        <a:spcBef>
          <a:spcPct val="0"/>
        </a:spcBef>
        <a:spcAft>
          <a:spcPts val="1200"/>
        </a:spcAft>
        <a:buFont typeface="Arial" charset="0"/>
        <a:buChar char="–"/>
        <a:defRPr sz="2000" kern="1200">
          <a:solidFill>
            <a:schemeClr val="tx1"/>
          </a:solidFill>
          <a:latin typeface="Gill Sans MT" panose="020B0502020104020203" pitchFamily="34" charset="0"/>
          <a:ea typeface="+mn-ea"/>
          <a:cs typeface="+mn-cs"/>
        </a:defRPr>
      </a:lvl4pPr>
      <a:lvl5pPr marL="2057400" indent="-228600" algn="l" rtl="0" eaLnBrk="0" fontAlgn="base" hangingPunct="0">
        <a:spcBef>
          <a:spcPct val="0"/>
        </a:spcBef>
        <a:spcAft>
          <a:spcPts val="1200"/>
        </a:spcAft>
        <a:buFont typeface="Arial" charset="0"/>
        <a:buChar char="»"/>
        <a:defRPr sz="2000" kern="1200">
          <a:solidFill>
            <a:schemeClr val="tx1"/>
          </a:solidFill>
          <a:latin typeface="Gill Sans MT" panose="020B0502020104020203"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cheps.engin.umich.edu/tools/shift-scheduling-gam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35.xml"/><Relationship Id="rId3" Type="http://schemas.openxmlformats.org/officeDocument/2006/relationships/slide" Target="slide4.xml"/><Relationship Id="rId7" Type="http://schemas.openxmlformats.org/officeDocument/2006/relationships/slide" Target="slide3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12.xml"/><Relationship Id="rId4" Type="http://schemas.openxmlformats.org/officeDocument/2006/relationships/slide" Target="slide10.xml"/></Relationships>
</file>

<file path=ppt/slides/_rels/slide3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s://cheps.engin.umich.edu/tools/shift-scheduling-game/"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s://cheps.engin.umich.edu/" TargetMode="External"/><Relationship Id="rId2" Type="http://schemas.openxmlformats.org/officeDocument/2006/relationships/hyperlink" Target="mailto:cheps-contact@umich.edu"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762000" y="4419600"/>
            <a:ext cx="7696200" cy="1752600"/>
          </a:xfrm>
        </p:spPr>
        <p:txBody>
          <a:bodyPr rtlCol="0">
            <a:normAutofit/>
          </a:bodyPr>
          <a:lstStyle/>
          <a:p>
            <a:pPr eaLnBrk="1" fontAlgn="auto" hangingPunct="1">
              <a:spcBef>
                <a:spcPts val="0"/>
              </a:spcBef>
              <a:buFont typeface="Arial" panose="020B0604020202020204" pitchFamily="34" charset="0"/>
              <a:buNone/>
              <a:defRPr/>
            </a:pPr>
            <a:r>
              <a:rPr lang="en-US" altLang="en-US" sz="3000" dirty="0" smtClean="0"/>
              <a:t>Professor Amy Cohn, William Pozehl, and </a:t>
            </a:r>
          </a:p>
          <a:p>
            <a:pPr eaLnBrk="1" fontAlgn="auto" hangingPunct="1">
              <a:spcBef>
                <a:spcPts val="0"/>
              </a:spcBef>
              <a:buFont typeface="Arial" panose="020B0604020202020204" pitchFamily="34" charset="0"/>
              <a:buNone/>
              <a:defRPr/>
            </a:pPr>
            <a:r>
              <a:rPr lang="en-US" altLang="en-US" sz="3000" dirty="0" smtClean="0"/>
              <a:t>The Students of CHEPS</a:t>
            </a:r>
          </a:p>
        </p:txBody>
      </p:sp>
      <p:sp>
        <p:nvSpPr>
          <p:cNvPr id="2" name="Rectangle 4"/>
          <p:cNvSpPr>
            <a:spLocks noGrp="1" noChangeArrowheads="1"/>
          </p:cNvSpPr>
          <p:nvPr>
            <p:ph type="ctrTitle"/>
          </p:nvPr>
        </p:nvSpPr>
        <p:spPr>
          <a:xfrm>
            <a:off x="636588" y="1255713"/>
            <a:ext cx="7826375" cy="2209800"/>
          </a:xfrm>
        </p:spPr>
        <p:txBody>
          <a:bodyPr/>
          <a:lstStyle/>
          <a:p>
            <a:pPr eaLnBrk="1" hangingPunct="1"/>
            <a:r>
              <a:rPr lang="en-US" altLang="en-US" sz="3200" smtClean="0"/>
              <a:t>The Residency Shift Scheduling Game: </a:t>
            </a:r>
            <a:br>
              <a:rPr lang="en-US" altLang="en-US" sz="3200" smtClean="0"/>
            </a:br>
            <a:r>
              <a:rPr lang="en-US" altLang="en-US" sz="3200" smtClean="0"/>
              <a:t>How a Challenging Real-World Problem Can be Made Easy with Mathematical Programming Techniques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363663" y="1600200"/>
            <a:ext cx="622617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lgn="ctr" eaLnBrk="1" hangingPunct="1">
              <a:spcAft>
                <a:spcPct val="0"/>
              </a:spcAft>
              <a:buFontTx/>
              <a:buNone/>
            </a:pPr>
            <a:r>
              <a:rPr lang="en-US" altLang="en-US" sz="5600"/>
              <a:t>The Residency Shift </a:t>
            </a:r>
          </a:p>
          <a:p>
            <a:pPr algn="ctr" eaLnBrk="1" hangingPunct="1">
              <a:spcAft>
                <a:spcPct val="0"/>
              </a:spcAft>
              <a:buFontTx/>
              <a:buNone/>
            </a:pPr>
            <a:r>
              <a:rPr lang="en-US" altLang="en-US" sz="5600"/>
              <a:t>Scheduling Game</a:t>
            </a:r>
          </a:p>
        </p:txBody>
      </p:sp>
      <p:sp>
        <p:nvSpPr>
          <p:cNvPr id="12291"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C6E2EC5D-BA14-4C3A-BC2D-D7BE328F3727}" type="slidenum">
              <a:rPr lang="en-US" altLang="en-US" sz="1800" smtClean="0">
                <a:solidFill>
                  <a:srgbClr val="00274C"/>
                </a:solidFill>
              </a:rPr>
              <a:pPr>
                <a:spcAft>
                  <a:spcPct val="0"/>
                </a:spcAft>
                <a:buFontTx/>
                <a:buNone/>
              </a:pPr>
              <a:t>10</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内容占位符 2"/>
          <p:cNvSpPr>
            <a:spLocks noGrp="1"/>
          </p:cNvSpPr>
          <p:nvPr>
            <p:ph idx="1"/>
          </p:nvPr>
        </p:nvSpPr>
        <p:spPr/>
        <p:txBody>
          <a:bodyPr rtlCol="0">
            <a:normAutofit fontScale="92500" lnSpcReduction="10000"/>
          </a:bodyPr>
          <a:lstStyle/>
          <a:p>
            <a:pPr eaLnBrk="1" fontAlgn="auto" hangingPunct="1">
              <a:spcBef>
                <a:spcPts val="0"/>
              </a:spcBef>
              <a:buFont typeface="Arial" panose="020B0604020202020204" pitchFamily="34" charset="0"/>
              <a:buChar char="•"/>
              <a:defRPr/>
            </a:pPr>
            <a:r>
              <a:rPr lang="en-US" altLang="en-US" dirty="0" smtClean="0"/>
              <a:t>To enable you to develop a better appreciation for the challenges of building a residency shift schedule by hand, we have created a simple Excel-based game to let you experience the Chief Residents’ challenges</a:t>
            </a:r>
          </a:p>
          <a:p>
            <a:pPr eaLnBrk="1" fontAlgn="auto" hangingPunct="1">
              <a:spcBef>
                <a:spcPts val="0"/>
              </a:spcBef>
              <a:buFont typeface="Arial" panose="020B0604020202020204" pitchFamily="34" charset="0"/>
              <a:buChar char="•"/>
              <a:defRPr/>
            </a:pPr>
            <a:r>
              <a:rPr lang="en-US" altLang="en-US" dirty="0" smtClean="0"/>
              <a:t>Go to </a:t>
            </a:r>
            <a:r>
              <a:rPr lang="en-US" altLang="en-US" dirty="0" smtClean="0">
                <a:hlinkClick r:id="rId2"/>
              </a:rPr>
              <a:t>https://cheps.engin.umich.edu/tools/shift-scheduling-game/</a:t>
            </a:r>
            <a:r>
              <a:rPr lang="en-US" altLang="en-US" dirty="0" smtClean="0"/>
              <a:t> and click on the link to download the Excel Spreadsheet. You can either follow the instructions in the spreadsheet or, for more detail, play the video also found at this website. At this point, you don’t need to download </a:t>
            </a:r>
            <a:r>
              <a:rPr lang="en-US" altLang="en-US" dirty="0" err="1" smtClean="0"/>
              <a:t>OpenSolver</a:t>
            </a:r>
            <a:r>
              <a:rPr lang="en-US" altLang="en-US" dirty="0" smtClean="0"/>
              <a:t>.</a:t>
            </a:r>
          </a:p>
          <a:p>
            <a:pPr eaLnBrk="1" fontAlgn="auto" hangingPunct="1">
              <a:spcBef>
                <a:spcPts val="0"/>
              </a:spcBef>
              <a:buFont typeface="Arial" panose="020B0604020202020204" pitchFamily="34" charset="0"/>
              <a:buChar char="•"/>
              <a:defRPr/>
            </a:pPr>
            <a:r>
              <a:rPr lang="en-US" altLang="en-US" dirty="0" smtClean="0"/>
              <a:t>Try it out! Were you able to build a schedule easily? When you tested it, was your schedule error-free?</a:t>
            </a:r>
          </a:p>
          <a:p>
            <a:pPr eaLnBrk="1" fontAlgn="auto" hangingPunct="1">
              <a:spcBef>
                <a:spcPts val="0"/>
              </a:spcBef>
              <a:buFont typeface="Arial" panose="020B0604020202020204" pitchFamily="34" charset="0"/>
              <a:buChar char="•"/>
              <a:defRPr/>
            </a:pPr>
            <a:endParaRPr lang="en-US" altLang="en-US" dirty="0" smtClean="0"/>
          </a:p>
        </p:txBody>
      </p:sp>
      <p:sp>
        <p:nvSpPr>
          <p:cNvPr id="13315" name="标题 1"/>
          <p:cNvSpPr>
            <a:spLocks noGrp="1"/>
          </p:cNvSpPr>
          <p:nvPr>
            <p:ph type="title"/>
          </p:nvPr>
        </p:nvSpPr>
        <p:spPr>
          <a:xfrm>
            <a:off x="146050" y="46038"/>
            <a:ext cx="7954963" cy="741362"/>
          </a:xfrm>
        </p:spPr>
        <p:txBody>
          <a:bodyPr/>
          <a:lstStyle/>
          <a:p>
            <a:pPr eaLnBrk="1" hangingPunct="1"/>
            <a:r>
              <a:rPr lang="en-US" altLang="en-US" sz="3200" smtClean="0">
                <a:cs typeface="Arial" charset="0"/>
              </a:rPr>
              <a:t>Playing the Residency Shift Scheduling Game</a:t>
            </a:r>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C85B2D2F-3015-42D7-A691-F4C634C65A5A}" type="slidenum">
              <a:rPr lang="en-US" altLang="en-US" sz="1800" smtClean="0">
                <a:solidFill>
                  <a:srgbClr val="00274C"/>
                </a:solidFill>
              </a:rPr>
              <a:pPr>
                <a:spcAft>
                  <a:spcPct val="0"/>
                </a:spcAft>
                <a:buFontTx/>
                <a:buNone/>
              </a:pPr>
              <a:t>11</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49250" y="1600200"/>
            <a:ext cx="8255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lgn="ctr" eaLnBrk="1" hangingPunct="1">
              <a:spcAft>
                <a:spcPct val="0"/>
              </a:spcAft>
              <a:buFontTx/>
              <a:buNone/>
            </a:pPr>
            <a:r>
              <a:rPr lang="en-US" altLang="en-US" sz="5600"/>
              <a:t>A Brief Introduction to</a:t>
            </a:r>
          </a:p>
          <a:p>
            <a:pPr algn="ctr" eaLnBrk="1" hangingPunct="1">
              <a:spcAft>
                <a:spcPct val="0"/>
              </a:spcAft>
              <a:buFontTx/>
              <a:buNone/>
            </a:pPr>
            <a:r>
              <a:rPr lang="en-US" altLang="en-US" sz="5600"/>
              <a:t>Mathematical Programming</a:t>
            </a:r>
          </a:p>
        </p:txBody>
      </p:sp>
      <p:sp>
        <p:nvSpPr>
          <p:cNvPr id="14339"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034E83E3-44B5-4FC3-89C4-93BBCC37A30D}" type="slidenum">
              <a:rPr lang="en-US" altLang="en-US" sz="1800" smtClean="0">
                <a:solidFill>
                  <a:srgbClr val="00274C"/>
                </a:solidFill>
              </a:rPr>
              <a:pPr>
                <a:spcAft>
                  <a:spcPct val="0"/>
                </a:spcAft>
                <a:buFontTx/>
                <a:buNone/>
              </a:pPr>
              <a:t>12</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内容占位符 2"/>
          <p:cNvSpPr>
            <a:spLocks noGrp="1"/>
          </p:cNvSpPr>
          <p:nvPr>
            <p:ph idx="1"/>
          </p:nvPr>
        </p:nvSpPr>
        <p:spPr/>
        <p:txBody>
          <a:bodyPr/>
          <a:lstStyle/>
          <a:p>
            <a:pPr eaLnBrk="1" hangingPunct="1"/>
            <a:r>
              <a:rPr lang="en-US" altLang="en-US" smtClean="0"/>
              <a:t>An alternative approach to solving the Residency Shift Scheduling Problem by hand is to solve it using </a:t>
            </a:r>
            <a:r>
              <a:rPr lang="en-US" altLang="en-US" i="1" smtClean="0"/>
              <a:t>mathematical programming </a:t>
            </a:r>
            <a:r>
              <a:rPr lang="en-US" altLang="en-US" smtClean="0"/>
              <a:t>techniques</a:t>
            </a:r>
          </a:p>
          <a:p>
            <a:pPr eaLnBrk="1" hangingPunct="1"/>
            <a:r>
              <a:rPr lang="en-US" altLang="en-US" smtClean="0"/>
              <a:t>These are linear algebra-based tools that allow a computer to quickly evaluate a very large number of combinations of decisions (far more than a human ever could), both determining if they satisfy a set of rules and also comparing their quality</a:t>
            </a:r>
          </a:p>
          <a:p>
            <a:pPr eaLnBrk="1" hangingPunct="1"/>
            <a:endParaRPr lang="en-US" altLang="en-US" smtClean="0"/>
          </a:p>
        </p:txBody>
      </p:sp>
      <p:sp>
        <p:nvSpPr>
          <p:cNvPr id="15363" name="标题 1"/>
          <p:cNvSpPr>
            <a:spLocks noGrp="1"/>
          </p:cNvSpPr>
          <p:nvPr>
            <p:ph type="title"/>
          </p:nvPr>
        </p:nvSpPr>
        <p:spPr>
          <a:xfrm>
            <a:off x="146050" y="46038"/>
            <a:ext cx="7954963" cy="741362"/>
          </a:xfrm>
        </p:spPr>
        <p:txBody>
          <a:bodyPr/>
          <a:lstStyle/>
          <a:p>
            <a:pPr eaLnBrk="1" hangingPunct="1"/>
            <a:r>
              <a:rPr lang="en-US" altLang="en-US" sz="3600" smtClean="0">
                <a:cs typeface="Arial" charset="0"/>
              </a:rPr>
              <a:t>Basic Intro to Mathematical Programming</a:t>
            </a:r>
          </a:p>
        </p:txBody>
      </p:sp>
      <p:sp>
        <p:nvSpPr>
          <p:cNvPr id="1536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A8987210-E174-47D0-96D1-8AF2A6201777}" type="slidenum">
              <a:rPr lang="en-US" altLang="en-US" sz="1800" smtClean="0">
                <a:solidFill>
                  <a:srgbClr val="00274C"/>
                </a:solidFill>
              </a:rPr>
              <a:pPr>
                <a:spcAft>
                  <a:spcPct val="0"/>
                </a:spcAft>
                <a:buFontTx/>
                <a:buNone/>
              </a:pPr>
              <a:t>13</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内容占位符 2"/>
          <p:cNvSpPr>
            <a:spLocks noGrp="1"/>
          </p:cNvSpPr>
          <p:nvPr>
            <p:ph idx="1"/>
          </p:nvPr>
        </p:nvSpPr>
        <p:spPr>
          <a:xfrm>
            <a:off x="457200" y="1249363"/>
            <a:ext cx="8229600" cy="4914900"/>
          </a:xfrm>
        </p:spPr>
        <p:txBody>
          <a:bodyPr/>
          <a:lstStyle/>
          <a:p>
            <a:pPr eaLnBrk="1" hangingPunct="1">
              <a:buFont typeface="Arial" charset="0"/>
              <a:buNone/>
            </a:pPr>
            <a:r>
              <a:rPr lang="en-US" altLang="en-US" sz="2800" smtClean="0"/>
              <a:t>An optimization problem is defined by:</a:t>
            </a:r>
          </a:p>
          <a:p>
            <a:pPr eaLnBrk="1" hangingPunct="1"/>
            <a:r>
              <a:rPr lang="en-US" altLang="en-US" sz="2800" smtClean="0"/>
              <a:t>A set of decisions to be made</a:t>
            </a:r>
          </a:p>
          <a:p>
            <a:pPr lvl="1" eaLnBrk="1" hangingPunct="1"/>
            <a:r>
              <a:rPr lang="en-US" altLang="en-US" sz="2400" smtClean="0"/>
              <a:t>Here, a decision is any question that can be answered with a number or “yes/no”</a:t>
            </a:r>
          </a:p>
          <a:p>
            <a:pPr eaLnBrk="1" hangingPunct="1"/>
            <a:r>
              <a:rPr lang="en-US" altLang="en-US" sz="2800" smtClean="0"/>
              <a:t>A well-defined set of candidate choices for each decision</a:t>
            </a:r>
          </a:p>
          <a:p>
            <a:pPr eaLnBrk="1" hangingPunct="1"/>
            <a:r>
              <a:rPr lang="en-US" altLang="en-US" sz="2800" smtClean="0"/>
              <a:t>Clearly-defined rules governing which combinations of decisions are feasible</a:t>
            </a:r>
          </a:p>
          <a:p>
            <a:pPr eaLnBrk="1" hangingPunct="1"/>
            <a:r>
              <a:rPr lang="en-US" altLang="en-US" sz="2800" smtClean="0"/>
              <a:t>A metric that allows us to compute and compare the values of different sets of decisions</a:t>
            </a:r>
          </a:p>
          <a:p>
            <a:pPr eaLnBrk="1" hangingPunct="1"/>
            <a:endParaRPr lang="en-US" altLang="en-US" smtClean="0"/>
          </a:p>
        </p:txBody>
      </p:sp>
      <p:sp>
        <p:nvSpPr>
          <p:cNvPr id="24579" name="标题 1"/>
          <p:cNvSpPr>
            <a:spLocks noGrp="1"/>
          </p:cNvSpPr>
          <p:nvPr>
            <p:ph type="title"/>
          </p:nvPr>
        </p:nvSpPr>
        <p:spPr>
          <a:xfrm>
            <a:off x="146050" y="46038"/>
            <a:ext cx="7954963" cy="741362"/>
          </a:xfrm>
        </p:spPr>
        <p:txBody>
          <a:bodyPr rtlCol="0">
            <a:normAutofit fontScale="90000"/>
          </a:bodyPr>
          <a:lstStyle/>
          <a:p>
            <a:pPr eaLnBrk="1" fontAlgn="auto" hangingPunct="1">
              <a:spcAft>
                <a:spcPts val="0"/>
              </a:spcAft>
              <a:defRPr/>
            </a:pPr>
            <a:r>
              <a:rPr lang="en-US" altLang="en-US" dirty="0" smtClean="0"/>
              <a:t>What is an optimization problem?</a:t>
            </a:r>
          </a:p>
        </p:txBody>
      </p:sp>
      <p:sp>
        <p:nvSpPr>
          <p:cNvPr id="16388"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4F014D09-7FDB-4613-AAE8-B35430D967E3}" type="slidenum">
              <a:rPr lang="en-US" altLang="en-US" sz="1800" smtClean="0">
                <a:solidFill>
                  <a:srgbClr val="00274C"/>
                </a:solidFill>
              </a:rPr>
              <a:pPr>
                <a:spcAft>
                  <a:spcPct val="0"/>
                </a:spcAft>
                <a:buFontTx/>
                <a:buNone/>
              </a:pPr>
              <a:t>14</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146050" y="46038"/>
            <a:ext cx="7954963" cy="741362"/>
          </a:xfrm>
        </p:spPr>
        <p:txBody>
          <a:bodyPr rtlCol="0">
            <a:normAutofit fontScale="90000"/>
          </a:bodyPr>
          <a:lstStyle/>
          <a:p>
            <a:pPr eaLnBrk="1" fontAlgn="auto" hangingPunct="1">
              <a:spcAft>
                <a:spcPts val="0"/>
              </a:spcAft>
              <a:defRPr/>
            </a:pPr>
            <a:r>
              <a:rPr lang="en-US" altLang="en-US" dirty="0" smtClean="0"/>
              <a:t>Mathematical Programming</a:t>
            </a:r>
          </a:p>
        </p:txBody>
      </p:sp>
      <p:sp>
        <p:nvSpPr>
          <p:cNvPr id="17411" name="Rectangle 3"/>
          <p:cNvSpPr>
            <a:spLocks noGrp="1" noChangeArrowheads="1"/>
          </p:cNvSpPr>
          <p:nvPr>
            <p:ph type="body" idx="1"/>
          </p:nvPr>
        </p:nvSpPr>
        <p:spPr/>
        <p:txBody>
          <a:bodyPr/>
          <a:lstStyle/>
          <a:p>
            <a:pPr eaLnBrk="1" hangingPunct="1"/>
            <a:r>
              <a:rPr lang="en-US" altLang="en-US" smtClean="0"/>
              <a:t>We can often represent an optimization problem as a </a:t>
            </a:r>
            <a:r>
              <a:rPr lang="en-US" altLang="en-US" i="1" smtClean="0"/>
              <a:t>mathematical program</a:t>
            </a:r>
            <a:r>
              <a:rPr lang="en-US" altLang="en-US" smtClean="0"/>
              <a:t> where we map:</a:t>
            </a:r>
          </a:p>
          <a:p>
            <a:pPr lvl="1" eaLnBrk="1" hangingPunct="1"/>
            <a:r>
              <a:rPr lang="en-US" altLang="en-US" smtClean="0"/>
              <a:t>Decisions to </a:t>
            </a:r>
            <a:r>
              <a:rPr lang="en-US" altLang="en-US" i="1" smtClean="0"/>
              <a:t>variables</a:t>
            </a:r>
          </a:p>
          <a:p>
            <a:pPr lvl="2" eaLnBrk="1" hangingPunct="1"/>
            <a:r>
              <a:rPr lang="en-US" altLang="en-US" smtClean="0"/>
              <a:t>Each decision should be thought of as a question that can be answered by a single number </a:t>
            </a:r>
          </a:p>
          <a:p>
            <a:pPr lvl="1" eaLnBrk="1" hangingPunct="1"/>
            <a:r>
              <a:rPr lang="en-US" altLang="en-US" smtClean="0"/>
              <a:t>Rules to </a:t>
            </a:r>
            <a:r>
              <a:rPr lang="en-US" altLang="en-US" i="1" smtClean="0"/>
              <a:t>constraints</a:t>
            </a:r>
          </a:p>
          <a:p>
            <a:pPr lvl="1" eaLnBrk="1" hangingPunct="1"/>
            <a:r>
              <a:rPr lang="en-US" altLang="en-US" smtClean="0"/>
              <a:t>Metrics to an </a:t>
            </a:r>
            <a:r>
              <a:rPr lang="en-US" altLang="en-US" i="1" smtClean="0"/>
              <a:t>objective function</a:t>
            </a:r>
          </a:p>
        </p:txBody>
      </p:sp>
      <p:sp>
        <p:nvSpPr>
          <p:cNvPr id="1741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19D439E5-F179-4A24-9291-D1AEBCF2E316}" type="slidenum">
              <a:rPr lang="en-US" altLang="en-US" sz="1800" smtClean="0">
                <a:solidFill>
                  <a:srgbClr val="00274C"/>
                </a:solidFill>
              </a:rPr>
              <a:pPr>
                <a:spcAft>
                  <a:spcPct val="0"/>
                </a:spcAft>
                <a:buFontTx/>
                <a:buNone/>
              </a:pPr>
              <a:t>15</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146050" y="46038"/>
            <a:ext cx="7954963" cy="741362"/>
          </a:xfrm>
        </p:spPr>
        <p:txBody>
          <a:bodyPr rtlCol="0">
            <a:normAutofit fontScale="90000"/>
          </a:bodyPr>
          <a:lstStyle/>
          <a:p>
            <a:pPr eaLnBrk="1" fontAlgn="auto" hangingPunct="1">
              <a:spcAft>
                <a:spcPts val="0"/>
              </a:spcAft>
              <a:defRPr/>
            </a:pPr>
            <a:r>
              <a:rPr lang="en-US" altLang="en-US" dirty="0" smtClean="0"/>
              <a:t>Example Optimization Problem</a:t>
            </a:r>
          </a:p>
        </p:txBody>
      </p:sp>
      <p:sp>
        <p:nvSpPr>
          <p:cNvPr id="18435" name="Rectangle 3"/>
          <p:cNvSpPr>
            <a:spLocks noGrp="1" noChangeArrowheads="1"/>
          </p:cNvSpPr>
          <p:nvPr>
            <p:ph type="body" idx="1"/>
          </p:nvPr>
        </p:nvSpPr>
        <p:spPr/>
        <p:txBody>
          <a:bodyPr/>
          <a:lstStyle/>
          <a:p>
            <a:pPr eaLnBrk="1" hangingPunct="1"/>
            <a:r>
              <a:rPr lang="en-US" altLang="en-US" smtClean="0"/>
              <a:t>The Diet Problem:</a:t>
            </a:r>
          </a:p>
          <a:p>
            <a:pPr lvl="1" eaLnBrk="1" hangingPunct="1"/>
            <a:r>
              <a:rPr lang="en-US" altLang="en-US" smtClean="0"/>
              <a:t>Given a collection of foods, determine how much of each food to eat in a given day</a:t>
            </a:r>
          </a:p>
          <a:p>
            <a:pPr lvl="1" eaLnBrk="1" hangingPunct="1"/>
            <a:r>
              <a:rPr lang="en-US" altLang="en-US" smtClean="0"/>
              <a:t>Goal is to minimize cost of the diet</a:t>
            </a:r>
          </a:p>
          <a:p>
            <a:pPr lvl="1" eaLnBrk="1" hangingPunct="1"/>
            <a:r>
              <a:rPr lang="en-US" altLang="en-US" smtClean="0"/>
              <a:t>Have to satisfy rules limiting our choices relative to nutritional content</a:t>
            </a:r>
          </a:p>
        </p:txBody>
      </p:sp>
      <p:sp>
        <p:nvSpPr>
          <p:cNvPr id="1843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C2027FB7-2941-415C-A883-3021AFEF22BB}" type="slidenum">
              <a:rPr lang="en-US" altLang="en-US" sz="1800" smtClean="0">
                <a:solidFill>
                  <a:srgbClr val="00274C"/>
                </a:solidFill>
              </a:rPr>
              <a:pPr>
                <a:spcAft>
                  <a:spcPct val="0"/>
                </a:spcAft>
                <a:buFontTx/>
                <a:buNone/>
              </a:pPr>
              <a:t>16</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a:xfrm>
            <a:off x="146050" y="46038"/>
            <a:ext cx="7954963" cy="741362"/>
          </a:xfrm>
        </p:spPr>
        <p:txBody>
          <a:bodyPr rtlCol="0">
            <a:normAutofit fontScale="90000"/>
          </a:bodyPr>
          <a:lstStyle/>
          <a:p>
            <a:pPr eaLnBrk="1" fontAlgn="auto" hangingPunct="1">
              <a:spcAft>
                <a:spcPts val="0"/>
              </a:spcAft>
              <a:defRPr/>
            </a:pPr>
            <a:r>
              <a:rPr lang="en-US" altLang="en-US" smtClean="0"/>
              <a:t>Problem Statement</a:t>
            </a:r>
          </a:p>
        </p:txBody>
      </p:sp>
      <p:sp>
        <p:nvSpPr>
          <p:cNvPr id="19459" name="Rectangle 3"/>
          <p:cNvSpPr>
            <a:spLocks noGrp="1" noChangeArrowheads="1"/>
          </p:cNvSpPr>
          <p:nvPr>
            <p:ph type="body" idx="1"/>
          </p:nvPr>
        </p:nvSpPr>
        <p:spPr/>
        <p:txBody>
          <a:bodyPr/>
          <a:lstStyle/>
          <a:p>
            <a:pPr eaLnBrk="1" hangingPunct="1">
              <a:buFont typeface="Wingdings" pitchFamily="2" charset="2"/>
              <a:buNone/>
            </a:pPr>
            <a:r>
              <a:rPr lang="en-US" altLang="en-US" smtClean="0"/>
              <a:t>	Minimize the cost of my diet (i.e. how much I spend), subject to satisfying lower bounds on protein and taste, and upper bounds on calories and fat</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	What are the decisions, goal, and rules?</a:t>
            </a:r>
          </a:p>
        </p:txBody>
      </p:sp>
      <p:sp>
        <p:nvSpPr>
          <p:cNvPr id="1946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DA5CC958-44AF-486E-A74F-19E0219CE409}" type="slidenum">
              <a:rPr lang="en-US" altLang="en-US" sz="1800" smtClean="0">
                <a:solidFill>
                  <a:srgbClr val="00274C"/>
                </a:solidFill>
              </a:rPr>
              <a:pPr>
                <a:spcAft>
                  <a:spcPct val="0"/>
                </a:spcAft>
                <a:buFontTx/>
                <a:buNone/>
              </a:pPr>
              <a:t>17</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146050" y="46038"/>
            <a:ext cx="7954963" cy="741362"/>
          </a:xfrm>
        </p:spPr>
        <p:txBody>
          <a:bodyPr rtlCol="0">
            <a:normAutofit fontScale="90000"/>
          </a:bodyPr>
          <a:lstStyle/>
          <a:p>
            <a:pPr eaLnBrk="1" fontAlgn="auto" hangingPunct="1">
              <a:spcAft>
                <a:spcPts val="0"/>
              </a:spcAft>
              <a:defRPr/>
            </a:pPr>
            <a:r>
              <a:rPr lang="en-US" altLang="en-US" dirty="0" smtClean="0"/>
              <a:t>The Diet Problem, cont.</a:t>
            </a:r>
          </a:p>
        </p:txBody>
      </p:sp>
      <p:sp>
        <p:nvSpPr>
          <p:cNvPr id="968707" name="Text Box 3"/>
          <p:cNvSpPr txBox="1">
            <a:spLocks noChangeArrowheads="1"/>
          </p:cNvSpPr>
          <p:nvPr/>
        </p:nvSpPr>
        <p:spPr bwMode="auto">
          <a:xfrm>
            <a:off x="228600" y="4953000"/>
            <a:ext cx="8005763" cy="1730375"/>
          </a:xfrm>
          <a:prstGeom prst="rect">
            <a:avLst/>
          </a:prstGeom>
          <a:noFill/>
          <a:ln w="9525">
            <a:noFill/>
            <a:miter lim="800000"/>
            <a:headEnd/>
            <a:tailEnd/>
          </a:ln>
          <a:effectLst/>
        </p:spPr>
        <p:txBody>
          <a:bodyPr wrap="none">
            <a:spAutoFit/>
          </a:bodyPr>
          <a:lstStyle/>
          <a:p>
            <a:pPr eaLnBrk="1" fontAlgn="auto" hangingPunct="1">
              <a:lnSpc>
                <a:spcPct val="90000"/>
              </a:lnSpc>
              <a:spcBef>
                <a:spcPct val="20000"/>
              </a:spcBef>
              <a:spcAft>
                <a:spcPts val="0"/>
              </a:spcAft>
              <a:buClr>
                <a:schemeClr val="tx2"/>
              </a:buClr>
              <a:buSzPct val="75000"/>
              <a:buFont typeface="Wingdings" pitchFamily="2" charset="2"/>
              <a:buNone/>
              <a:defRPr/>
            </a:pPr>
            <a:r>
              <a:rPr lang="en-US" sz="2800" dirty="0">
                <a:latin typeface="Gill Sans MT" panose="020B0502020104020203" pitchFamily="34" charset="0"/>
                <a:cs typeface="+mn-cs"/>
              </a:rPr>
              <a:t>Decisions:</a:t>
            </a:r>
          </a:p>
          <a:p>
            <a:pPr eaLnBrk="1" fontAlgn="auto" hangingPunct="1">
              <a:lnSpc>
                <a:spcPct val="90000"/>
              </a:lnSpc>
              <a:spcBef>
                <a:spcPct val="20000"/>
              </a:spcBef>
              <a:spcAft>
                <a:spcPts val="0"/>
              </a:spcAft>
              <a:buClr>
                <a:schemeClr val="tx2"/>
              </a:buClr>
              <a:buSzPct val="75000"/>
              <a:buFont typeface="Wingdings" pitchFamily="2" charset="2"/>
              <a:buNone/>
              <a:defRPr/>
            </a:pPr>
            <a:r>
              <a:rPr lang="en-US" sz="2800" dirty="0">
                <a:effectLst>
                  <a:outerShdw blurRad="38100" dist="38100" dir="2700000" algn="tl">
                    <a:srgbClr val="C0C0C0"/>
                  </a:outerShdw>
                </a:effectLst>
                <a:latin typeface="Gill Sans MT" panose="020B0502020104020203" pitchFamily="34" charset="0"/>
                <a:cs typeface="+mn-cs"/>
              </a:rPr>
              <a:t>	</a:t>
            </a:r>
            <a:r>
              <a:rPr lang="en-US" sz="2800" dirty="0">
                <a:latin typeface="Gill Sans MT" panose="020B0502020104020203" pitchFamily="34" charset="0"/>
                <a:cs typeface="+mn-cs"/>
              </a:rPr>
              <a:t>How much:				</a:t>
            </a:r>
          </a:p>
          <a:p>
            <a:pPr eaLnBrk="1" fontAlgn="auto" hangingPunct="1">
              <a:lnSpc>
                <a:spcPct val="90000"/>
              </a:lnSpc>
              <a:spcBef>
                <a:spcPct val="20000"/>
              </a:spcBef>
              <a:spcAft>
                <a:spcPts val="0"/>
              </a:spcAft>
              <a:buClr>
                <a:schemeClr val="tx2"/>
              </a:buClr>
              <a:buSzPct val="75000"/>
              <a:buFont typeface="Wingdings" pitchFamily="2" charset="2"/>
              <a:buNone/>
              <a:defRPr/>
            </a:pPr>
            <a:r>
              <a:rPr lang="en-US" sz="2400" dirty="0">
                <a:latin typeface="Gill Sans MT" panose="020B0502020104020203" pitchFamily="34" charset="0"/>
                <a:cs typeface="+mn-cs"/>
              </a:rPr>
              <a:t>	Chocolate     Special K     Liver     Orange juice     Pizza</a:t>
            </a:r>
          </a:p>
          <a:p>
            <a:pPr eaLnBrk="1" fontAlgn="auto" hangingPunct="1">
              <a:spcBef>
                <a:spcPts val="0"/>
              </a:spcBef>
              <a:spcAft>
                <a:spcPts val="0"/>
              </a:spcAft>
              <a:defRPr/>
            </a:pPr>
            <a:endParaRPr lang="en-US" sz="2400" dirty="0">
              <a:latin typeface="Times New Roman" pitchFamily="18" charset="0"/>
              <a:cs typeface="+mn-cs"/>
            </a:endParaRPr>
          </a:p>
        </p:txBody>
      </p:sp>
      <p:sp>
        <p:nvSpPr>
          <p:cNvPr id="20484" name="Text Box 4"/>
          <p:cNvSpPr txBox="1">
            <a:spLocks noChangeArrowheads="1"/>
          </p:cNvSpPr>
          <p:nvPr/>
        </p:nvSpPr>
        <p:spPr bwMode="auto">
          <a:xfrm>
            <a:off x="152400" y="1495425"/>
            <a:ext cx="40528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eaLnBrk="1" hangingPunct="1">
              <a:spcBef>
                <a:spcPct val="20000"/>
              </a:spcBef>
              <a:spcAft>
                <a:spcPct val="0"/>
              </a:spcAft>
              <a:buClr>
                <a:schemeClr val="tx2"/>
              </a:buClr>
              <a:buSzPct val="75000"/>
              <a:buFont typeface="Wingdings" pitchFamily="2" charset="2"/>
              <a:buNone/>
            </a:pPr>
            <a:r>
              <a:rPr lang="en-US" altLang="en-US" sz="2800"/>
              <a:t>Goal: 		Minimize cost</a:t>
            </a:r>
          </a:p>
          <a:p>
            <a:pPr eaLnBrk="1" hangingPunct="1">
              <a:spcAft>
                <a:spcPct val="0"/>
              </a:spcAft>
              <a:buFontTx/>
              <a:buNone/>
            </a:pPr>
            <a:endParaRPr lang="en-US" altLang="en-US" sz="2800">
              <a:latin typeface="Times New Roman" pitchFamily="18" charset="0"/>
            </a:endParaRPr>
          </a:p>
        </p:txBody>
      </p:sp>
      <p:sp>
        <p:nvSpPr>
          <p:cNvPr id="20485" name="Text Box 5"/>
          <p:cNvSpPr txBox="1">
            <a:spLocks noChangeArrowheads="1"/>
          </p:cNvSpPr>
          <p:nvPr/>
        </p:nvSpPr>
        <p:spPr bwMode="auto">
          <a:xfrm>
            <a:off x="152400" y="2362200"/>
            <a:ext cx="8494713" cy="302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eaLnBrk="1" hangingPunct="1">
              <a:spcBef>
                <a:spcPct val="20000"/>
              </a:spcBef>
              <a:spcAft>
                <a:spcPct val="0"/>
              </a:spcAft>
              <a:buClr>
                <a:schemeClr val="tx2"/>
              </a:buClr>
              <a:buSzPct val="75000"/>
              <a:buFont typeface="Wingdings" pitchFamily="2" charset="2"/>
              <a:buNone/>
            </a:pPr>
            <a:r>
              <a:rPr lang="en-US" altLang="en-US" sz="2800"/>
              <a:t>Rules:</a:t>
            </a:r>
          </a:p>
          <a:p>
            <a:pPr eaLnBrk="1" hangingPunct="1">
              <a:spcBef>
                <a:spcPct val="20000"/>
              </a:spcBef>
              <a:spcAft>
                <a:spcPct val="0"/>
              </a:spcAft>
              <a:buClr>
                <a:schemeClr val="tx2"/>
              </a:buClr>
              <a:buSzPct val="75000"/>
              <a:buFont typeface="Wingdings" pitchFamily="2" charset="2"/>
              <a:buNone/>
            </a:pPr>
            <a:r>
              <a:rPr lang="en-US" altLang="en-US" sz="2800"/>
              <a:t>		Lower limit on protein 				</a:t>
            </a:r>
          </a:p>
          <a:p>
            <a:pPr eaLnBrk="1" hangingPunct="1">
              <a:spcBef>
                <a:spcPct val="20000"/>
              </a:spcBef>
              <a:spcAft>
                <a:spcPct val="0"/>
              </a:spcAft>
              <a:buClr>
                <a:schemeClr val="tx2"/>
              </a:buClr>
              <a:buSzPct val="75000"/>
              <a:buFont typeface="Wingdings" pitchFamily="2" charset="2"/>
              <a:buNone/>
            </a:pPr>
            <a:r>
              <a:rPr lang="en-US" altLang="en-US" sz="2800"/>
              <a:t>		Lower limit on taste 				</a:t>
            </a:r>
          </a:p>
          <a:p>
            <a:pPr eaLnBrk="1" hangingPunct="1">
              <a:spcBef>
                <a:spcPct val="20000"/>
              </a:spcBef>
              <a:spcAft>
                <a:spcPct val="0"/>
              </a:spcAft>
              <a:buClr>
                <a:schemeClr val="tx2"/>
              </a:buClr>
              <a:buSzPct val="75000"/>
              <a:buFont typeface="Wingdings" pitchFamily="2" charset="2"/>
              <a:buNone/>
            </a:pPr>
            <a:r>
              <a:rPr lang="en-US" altLang="en-US" sz="2800"/>
              <a:t>		Upper limit on calories  </a:t>
            </a:r>
          </a:p>
          <a:p>
            <a:pPr eaLnBrk="1" hangingPunct="1">
              <a:spcBef>
                <a:spcPct val="20000"/>
              </a:spcBef>
              <a:spcAft>
                <a:spcPct val="0"/>
              </a:spcAft>
              <a:buClr>
                <a:schemeClr val="tx2"/>
              </a:buClr>
              <a:buSzPct val="75000"/>
              <a:buFont typeface="Wingdings" pitchFamily="2" charset="2"/>
              <a:buNone/>
            </a:pPr>
            <a:r>
              <a:rPr lang="en-US" altLang="en-US" sz="2800"/>
              <a:t>		Upper limit on fat content</a:t>
            </a:r>
          </a:p>
          <a:p>
            <a:pPr eaLnBrk="1" hangingPunct="1">
              <a:spcAft>
                <a:spcPct val="0"/>
              </a:spcAft>
              <a:buFontTx/>
              <a:buNone/>
            </a:pPr>
            <a:endParaRPr lang="en-US" altLang="en-US" sz="2800">
              <a:latin typeface="Times New Roman" pitchFamily="18" charset="0"/>
            </a:endParaRPr>
          </a:p>
        </p:txBody>
      </p:sp>
      <p:sp>
        <p:nvSpPr>
          <p:cNvPr id="2048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B261867D-005D-408B-83DE-D8224BB29E2D}" type="slidenum">
              <a:rPr lang="en-US" altLang="en-US" sz="1800" smtClean="0">
                <a:solidFill>
                  <a:srgbClr val="00274C"/>
                </a:solidFill>
              </a:rPr>
              <a:pPr>
                <a:spcAft>
                  <a:spcPct val="0"/>
                </a:spcAft>
                <a:buFontTx/>
                <a:buNone/>
              </a:pPr>
              <a:t>18</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146050" y="46038"/>
            <a:ext cx="7954963" cy="741362"/>
          </a:xfrm>
        </p:spPr>
        <p:txBody>
          <a:bodyPr rtlCol="0">
            <a:normAutofit fontScale="90000"/>
          </a:bodyPr>
          <a:lstStyle/>
          <a:p>
            <a:pPr eaLnBrk="1" fontAlgn="auto" hangingPunct="1">
              <a:spcAft>
                <a:spcPts val="0"/>
              </a:spcAft>
              <a:defRPr/>
            </a:pPr>
            <a:r>
              <a:rPr lang="en-US" altLang="en-US" smtClean="0"/>
              <a:t>Map Decisions to </a:t>
            </a:r>
            <a:r>
              <a:rPr lang="en-US" altLang="en-US" i="1" smtClean="0"/>
              <a:t>Variables</a:t>
            </a:r>
            <a:endParaRPr lang="en-US" altLang="en-US" smtClean="0"/>
          </a:p>
        </p:txBody>
      </p:sp>
      <p:sp>
        <p:nvSpPr>
          <p:cNvPr id="40964" name="Rectangle 3"/>
          <p:cNvSpPr>
            <a:spLocks noGrp="1" noChangeArrowheads="1"/>
          </p:cNvSpPr>
          <p:nvPr>
            <p:ph type="body" idx="1"/>
          </p:nvPr>
        </p:nvSpPr>
        <p:spPr/>
        <p:txBody>
          <a:bodyPr rtlCol="0">
            <a:normAutofit/>
          </a:bodyPr>
          <a:lstStyle/>
          <a:p>
            <a:pPr eaLnBrk="1" fontAlgn="auto" hangingPunct="1">
              <a:spcBef>
                <a:spcPts val="0"/>
              </a:spcBef>
              <a:buFont typeface="Wingdings" pitchFamily="2" charset="2"/>
              <a:buNone/>
              <a:defRPr/>
            </a:pPr>
            <a:r>
              <a:rPr lang="en-US" altLang="en-US" sz="2800" b="1" dirty="0" smtClean="0"/>
              <a:t>Variables:</a:t>
            </a:r>
          </a:p>
          <a:p>
            <a:pPr eaLnBrk="1" fontAlgn="auto" hangingPunct="1">
              <a:spcBef>
                <a:spcPts val="0"/>
              </a:spcBef>
              <a:buFont typeface="Wingdings" pitchFamily="2" charset="2"/>
              <a:buNone/>
              <a:defRPr/>
            </a:pPr>
            <a:r>
              <a:rPr lang="en-US" altLang="en-US" sz="2800" b="1" dirty="0" smtClean="0"/>
              <a:t>	</a:t>
            </a:r>
          </a:p>
          <a:p>
            <a:pPr eaLnBrk="1" fontAlgn="auto" hangingPunct="1">
              <a:spcBef>
                <a:spcPts val="0"/>
              </a:spcBef>
              <a:buFont typeface="Wingdings" pitchFamily="2" charset="2"/>
              <a:buNone/>
              <a:defRPr/>
            </a:pPr>
            <a:endParaRPr lang="en-US" altLang="en-US" sz="2800" dirty="0" smtClean="0"/>
          </a:p>
          <a:p>
            <a:pPr marL="0" indent="3175" eaLnBrk="1" fontAlgn="auto" hangingPunct="1">
              <a:spcBef>
                <a:spcPts val="0"/>
              </a:spcBef>
              <a:buFont typeface="Wingdings" pitchFamily="2" charset="2"/>
              <a:buNone/>
              <a:defRPr/>
            </a:pPr>
            <a:r>
              <a:rPr lang="en-US" altLang="en-US" sz="2800" dirty="0" smtClean="0"/>
              <a:t>Each variable represents the answer to a question. For example, </a:t>
            </a:r>
            <a:r>
              <a:rPr lang="en-US" altLang="en-US" sz="2800" dirty="0" err="1" smtClean="0"/>
              <a:t>x</a:t>
            </a:r>
            <a:r>
              <a:rPr lang="en-US" altLang="en-US" sz="2800" baseline="-25000" dirty="0" err="1" smtClean="0"/>
              <a:t>c</a:t>
            </a:r>
            <a:r>
              <a:rPr lang="en-US" altLang="en-US" sz="2800" dirty="0" smtClean="0"/>
              <a:t> answers the question “How much chocolate should I include in my diet?”</a:t>
            </a:r>
          </a:p>
        </p:txBody>
      </p:sp>
      <p:sp>
        <p:nvSpPr>
          <p:cNvPr id="21508"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877EB129-29B7-45FF-A31F-718FC7CCBFDD}" type="slidenum">
              <a:rPr lang="en-US" altLang="en-US" sz="1800" smtClean="0">
                <a:solidFill>
                  <a:srgbClr val="00274C"/>
                </a:solidFill>
              </a:rPr>
              <a:pPr>
                <a:spcAft>
                  <a:spcPct val="0"/>
                </a:spcAft>
                <a:buFontTx/>
                <a:buNone/>
              </a:pPr>
              <a:t>19</a:t>
            </a:fld>
            <a:endParaRPr lang="en-US" altLang="en-US" sz="1800" smtClean="0">
              <a:solidFill>
                <a:srgbClr val="00274C"/>
              </a:solidFill>
            </a:endParaRPr>
          </a:p>
        </p:txBody>
      </p:sp>
      <p:sp>
        <p:nvSpPr>
          <p:cNvPr id="2" name="TextBox 1"/>
          <p:cNvSpPr txBox="1">
            <a:spLocks noRot="1" noChangeAspect="1" noMove="1" noResize="1" noEditPoints="1" noAdjustHandles="1" noChangeArrowheads="1" noChangeShapeType="1" noTextEdit="1"/>
          </p:cNvSpPr>
          <p:nvPr/>
        </p:nvSpPr>
        <p:spPr>
          <a:xfrm>
            <a:off x="881062" y="1919287"/>
            <a:ext cx="1160254" cy="461665"/>
          </a:xfrm>
          <a:prstGeom prst="rect">
            <a:avLst/>
          </a:prstGeom>
          <a:blipFill rotWithShape="1">
            <a:blip r:embed="rId2"/>
            <a:stretch>
              <a:fillRect b="-1316"/>
            </a:stretch>
          </a:blipFill>
        </p:spPr>
        <p:txBody>
          <a:bodyPr/>
          <a:lstStyle/>
          <a:p>
            <a:r>
              <a:rPr lang="en-US">
                <a:noFill/>
              </a:rPr>
              <a:t> </a:t>
            </a:r>
          </a:p>
        </p:txBody>
      </p:sp>
      <p:sp>
        <p:nvSpPr>
          <p:cNvPr id="6" name="TextBox 5"/>
          <p:cNvSpPr txBox="1">
            <a:spLocks noRot="1" noChangeAspect="1" noMove="1" noResize="1" noEditPoints="1" noAdjustHandles="1" noChangeArrowheads="1" noChangeShapeType="1" noTextEdit="1"/>
          </p:cNvSpPr>
          <p:nvPr/>
        </p:nvSpPr>
        <p:spPr>
          <a:xfrm>
            <a:off x="2328862" y="1919287"/>
            <a:ext cx="1184299" cy="461665"/>
          </a:xfrm>
          <a:prstGeom prst="rect">
            <a:avLst/>
          </a:prstGeom>
          <a:blipFill rotWithShape="1">
            <a:blip r:embed="rId3"/>
            <a:stretch>
              <a:fillRect b="-5263"/>
            </a:stretch>
          </a:blipFill>
        </p:spPr>
        <p:txBody>
          <a:bodyPr/>
          <a:lstStyle/>
          <a:p>
            <a:r>
              <a:rPr lang="en-US">
                <a:noFill/>
              </a:rPr>
              <a:t> </a:t>
            </a:r>
          </a:p>
        </p:txBody>
      </p:sp>
      <p:sp>
        <p:nvSpPr>
          <p:cNvPr id="7" name="TextBox 6"/>
          <p:cNvSpPr txBox="1">
            <a:spLocks noRot="1" noChangeAspect="1" noMove="1" noResize="1" noEditPoints="1" noAdjustHandles="1" noChangeArrowheads="1" noChangeShapeType="1" noTextEdit="1"/>
          </p:cNvSpPr>
          <p:nvPr/>
        </p:nvSpPr>
        <p:spPr>
          <a:xfrm>
            <a:off x="3719512" y="1919287"/>
            <a:ext cx="1129796" cy="461665"/>
          </a:xfrm>
          <a:prstGeom prst="rect">
            <a:avLst/>
          </a:prstGeom>
          <a:blipFill rotWithShape="1">
            <a:blip r:embed="rId4"/>
            <a:stretch>
              <a:fillRect b="-5263"/>
            </a:stretch>
          </a:blipFill>
        </p:spPr>
        <p:txBody>
          <a:bodyPr/>
          <a:lstStyle/>
          <a:p>
            <a:r>
              <a:rPr lang="en-US">
                <a:noFill/>
              </a:rPr>
              <a:t> </a:t>
            </a:r>
          </a:p>
        </p:txBody>
      </p:sp>
      <p:sp>
        <p:nvSpPr>
          <p:cNvPr id="8" name="TextBox 7"/>
          <p:cNvSpPr txBox="1">
            <a:spLocks noRot="1" noChangeAspect="1" noMove="1" noResize="1" noEditPoints="1" noAdjustHandles="1" noChangeArrowheads="1" noChangeShapeType="1" noTextEdit="1"/>
          </p:cNvSpPr>
          <p:nvPr/>
        </p:nvSpPr>
        <p:spPr>
          <a:xfrm>
            <a:off x="5072062" y="1919287"/>
            <a:ext cx="1176284" cy="461665"/>
          </a:xfrm>
          <a:prstGeom prst="rect">
            <a:avLst/>
          </a:prstGeom>
          <a:blipFill rotWithShape="1">
            <a:blip r:embed="rId5"/>
            <a:stretch>
              <a:fillRect b="-1316"/>
            </a:stretch>
          </a:blipFill>
        </p:spPr>
        <p:txBody>
          <a:bodyPr/>
          <a:lstStyle/>
          <a:p>
            <a:r>
              <a:rPr lang="en-US">
                <a:noFill/>
              </a:rPr>
              <a:t> </a:t>
            </a:r>
          </a:p>
        </p:txBody>
      </p:sp>
      <p:sp>
        <p:nvSpPr>
          <p:cNvPr id="9" name="TextBox 8"/>
          <p:cNvSpPr txBox="1">
            <a:spLocks noRot="1" noChangeAspect="1" noMove="1" noResize="1" noEditPoints="1" noAdjustHandles="1" noChangeArrowheads="1" noChangeShapeType="1" noTextEdit="1"/>
          </p:cNvSpPr>
          <p:nvPr/>
        </p:nvSpPr>
        <p:spPr>
          <a:xfrm>
            <a:off x="6453187" y="1919287"/>
            <a:ext cx="1185902" cy="494751"/>
          </a:xfrm>
          <a:prstGeom prst="rect">
            <a:avLst/>
          </a:prstGeom>
          <a:blipFill rotWithShape="1">
            <a:blip r:embed="rId6"/>
            <a:stretch>
              <a:fillRect b="-7407"/>
            </a:stretch>
          </a:blipFill>
        </p:spPr>
        <p:txBody>
          <a:bodyPr/>
          <a:lstStyle/>
          <a:p>
            <a:r>
              <a:rPr lang="en-US">
                <a:noFil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内容占位符 2"/>
          <p:cNvSpPr>
            <a:spLocks noGrp="1"/>
          </p:cNvSpPr>
          <p:nvPr>
            <p:ph idx="1"/>
          </p:nvPr>
        </p:nvSpPr>
        <p:spPr/>
        <p:txBody>
          <a:bodyPr rtlCol="0">
            <a:normAutofit fontScale="92500" lnSpcReduction="20000"/>
          </a:bodyPr>
          <a:lstStyle/>
          <a:p>
            <a:pPr eaLnBrk="1" fontAlgn="auto" hangingPunct="1">
              <a:spcBef>
                <a:spcPts val="0"/>
              </a:spcBef>
              <a:buFont typeface="Arial" panose="020B0604020202020204" pitchFamily="34" charset="0"/>
              <a:buChar char="•"/>
              <a:defRPr/>
            </a:pPr>
            <a:r>
              <a:rPr lang="en-US" altLang="en-US" dirty="0" smtClean="0"/>
              <a:t>The purpose of the </a:t>
            </a:r>
            <a:r>
              <a:rPr lang="en-US" altLang="en-US" i="1" dirty="0" smtClean="0"/>
              <a:t>Residency Shift Scheduling Game</a:t>
            </a:r>
            <a:r>
              <a:rPr lang="en-US" altLang="en-US" dirty="0" smtClean="0"/>
              <a:t>, and associated supporting materials, is to show how:</a:t>
            </a:r>
          </a:p>
          <a:p>
            <a:pPr lvl="1" eaLnBrk="1" fontAlgn="auto" hangingPunct="1">
              <a:spcBef>
                <a:spcPts val="0"/>
              </a:spcBef>
              <a:buFont typeface="Arial" panose="020B0604020202020204" pitchFamily="34" charset="0"/>
              <a:buNone/>
              <a:defRPr/>
            </a:pPr>
            <a:r>
              <a:rPr lang="en-US" altLang="en-US" dirty="0" smtClean="0"/>
              <a:t>1) …a seemingly-straightforward problem can be very difficult to solve by hand</a:t>
            </a:r>
          </a:p>
          <a:p>
            <a:pPr lvl="1" eaLnBrk="1" fontAlgn="auto" hangingPunct="1">
              <a:spcBef>
                <a:spcPts val="0"/>
              </a:spcBef>
              <a:buFont typeface="Arial" panose="020B0604020202020204" pitchFamily="34" charset="0"/>
              <a:buNone/>
              <a:defRPr/>
            </a:pPr>
            <a:r>
              <a:rPr lang="en-US" altLang="en-US" dirty="0" smtClean="0"/>
              <a:t>2) …such a problem may become much easier to solve by using </a:t>
            </a:r>
            <a:r>
              <a:rPr lang="en-US" altLang="en-US" i="1" dirty="0" smtClean="0"/>
              <a:t>mathematical programming</a:t>
            </a:r>
            <a:r>
              <a:rPr lang="en-US" altLang="en-US" dirty="0" smtClean="0"/>
              <a:t> techniques</a:t>
            </a:r>
          </a:p>
          <a:p>
            <a:pPr eaLnBrk="1" fontAlgn="auto" hangingPunct="1">
              <a:spcBef>
                <a:spcPts val="0"/>
              </a:spcBef>
              <a:buFont typeface="Arial" panose="020B0604020202020204" pitchFamily="34" charset="0"/>
              <a:buChar char="•"/>
              <a:defRPr/>
            </a:pPr>
            <a:r>
              <a:rPr lang="en-US" altLang="en-US" dirty="0" smtClean="0"/>
              <a:t>The game is designed for:</a:t>
            </a:r>
          </a:p>
          <a:p>
            <a:pPr lvl="1" eaLnBrk="1" fontAlgn="auto" hangingPunct="1">
              <a:spcBef>
                <a:spcPts val="0"/>
              </a:spcBef>
              <a:buFont typeface="Arial" panose="020B0604020202020204" pitchFamily="34" charset="0"/>
              <a:buNone/>
              <a:defRPr/>
            </a:pPr>
            <a:r>
              <a:rPr lang="en-US" altLang="en-US" dirty="0" smtClean="0"/>
              <a:t>1) Chief Residents and other schedulers solving similar problems by hand, to make them aware of this alternative approach</a:t>
            </a:r>
          </a:p>
          <a:p>
            <a:pPr lvl="1" eaLnBrk="1" fontAlgn="auto" hangingPunct="1">
              <a:spcBef>
                <a:spcPts val="0"/>
              </a:spcBef>
              <a:buFont typeface="Arial" panose="020B0604020202020204" pitchFamily="34" charset="0"/>
              <a:buNone/>
              <a:defRPr/>
            </a:pPr>
            <a:r>
              <a:rPr lang="en-US" altLang="en-US" dirty="0" smtClean="0"/>
              <a:t>2) Students (and their teachers) interested in learning ways that mathematics can be used in interesting ways to solve real-world problems</a:t>
            </a:r>
          </a:p>
          <a:p>
            <a:pPr eaLnBrk="1" fontAlgn="auto" hangingPunct="1">
              <a:spcBef>
                <a:spcPts val="0"/>
              </a:spcBef>
              <a:buFont typeface="Arial" panose="020B0604020202020204" pitchFamily="34" charset="0"/>
              <a:buChar char="•"/>
              <a:defRPr/>
            </a:pPr>
            <a:endParaRPr lang="en-US" altLang="en-US" dirty="0" smtClean="0"/>
          </a:p>
        </p:txBody>
      </p:sp>
      <p:sp>
        <p:nvSpPr>
          <p:cNvPr id="24579" name="标题 1"/>
          <p:cNvSpPr>
            <a:spLocks noGrp="1"/>
          </p:cNvSpPr>
          <p:nvPr>
            <p:ph type="title"/>
          </p:nvPr>
        </p:nvSpPr>
        <p:spPr>
          <a:xfrm>
            <a:off x="146050" y="46038"/>
            <a:ext cx="7954963" cy="741362"/>
          </a:xfrm>
        </p:spPr>
        <p:txBody>
          <a:bodyPr rtlCol="0">
            <a:normAutofit fontScale="90000"/>
          </a:bodyPr>
          <a:lstStyle/>
          <a:p>
            <a:pPr eaLnBrk="1" fontAlgn="auto" hangingPunct="1">
              <a:spcAft>
                <a:spcPts val="0"/>
              </a:spcAft>
              <a:defRPr/>
            </a:pPr>
            <a:r>
              <a:rPr lang="en-US" altLang="en-US" dirty="0" smtClean="0"/>
              <a:t>Motivation</a:t>
            </a:r>
          </a:p>
        </p:txBody>
      </p:sp>
      <p:sp>
        <p:nvSpPr>
          <p:cNvPr id="410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86776F4E-101A-4984-BE19-D44AB8AEB88B}" type="slidenum">
              <a:rPr lang="en-US" altLang="en-US" sz="1800" smtClean="0">
                <a:solidFill>
                  <a:srgbClr val="00274C"/>
                </a:solidFill>
              </a:rPr>
              <a:pPr>
                <a:spcAft>
                  <a:spcPct val="0"/>
                </a:spcAft>
                <a:buFontTx/>
                <a:buNone/>
              </a:pPr>
              <a:t>2</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146050" y="46038"/>
            <a:ext cx="7954963" cy="741362"/>
          </a:xfrm>
        </p:spPr>
        <p:txBody>
          <a:bodyPr rtlCol="0">
            <a:normAutofit fontScale="90000"/>
          </a:bodyPr>
          <a:lstStyle/>
          <a:p>
            <a:pPr eaLnBrk="1" fontAlgn="auto" hangingPunct="1">
              <a:spcAft>
                <a:spcPts val="0"/>
              </a:spcAft>
              <a:defRPr/>
            </a:pPr>
            <a:r>
              <a:rPr lang="en-US" altLang="en-US" smtClean="0"/>
              <a:t>Map Goal to </a:t>
            </a:r>
            <a:r>
              <a:rPr lang="en-US" altLang="en-US" i="1" smtClean="0"/>
              <a:t>Objective Function</a:t>
            </a:r>
            <a:endParaRPr lang="en-US" altLang="en-US" smtClean="0"/>
          </a:p>
        </p:txBody>
      </p:sp>
      <p:sp>
        <p:nvSpPr>
          <p:cNvPr id="34820" name="Rectangle 3"/>
          <p:cNvSpPr>
            <a:spLocks noGrp="1" noChangeArrowheads="1"/>
          </p:cNvSpPr>
          <p:nvPr>
            <p:ph type="body" idx="1"/>
          </p:nvPr>
        </p:nvSpPr>
        <p:spPr/>
        <p:txBody>
          <a:bodyPr rtlCol="0">
            <a:normAutofit/>
          </a:bodyPr>
          <a:lstStyle/>
          <a:p>
            <a:pPr eaLnBrk="1" fontAlgn="auto" hangingPunct="1">
              <a:spcBef>
                <a:spcPts val="0"/>
              </a:spcBef>
              <a:buFont typeface="Wingdings" pitchFamily="2" charset="2"/>
              <a:buNone/>
              <a:defRPr/>
            </a:pPr>
            <a:r>
              <a:rPr lang="en-US" sz="2800" b="1" dirty="0" smtClean="0"/>
              <a:t>Objective: </a:t>
            </a:r>
          </a:p>
          <a:p>
            <a:pPr eaLnBrk="1" fontAlgn="auto" hangingPunct="1">
              <a:spcBef>
                <a:spcPts val="0"/>
              </a:spcBef>
              <a:buFont typeface="Wingdings" pitchFamily="2" charset="2"/>
              <a:buNone/>
              <a:defRPr/>
            </a:pPr>
            <a:r>
              <a:rPr lang="en-US" sz="2800" b="1" dirty="0" smtClean="0"/>
              <a:t>	Minimize </a:t>
            </a:r>
          </a:p>
          <a:p>
            <a:pPr eaLnBrk="1" fontAlgn="auto" hangingPunct="1">
              <a:spcBef>
                <a:spcPts val="0"/>
              </a:spcBef>
              <a:buFont typeface="Wingdings" pitchFamily="2" charset="2"/>
              <a:buNone/>
              <a:defRPr/>
            </a:pPr>
            <a:endParaRPr lang="en-US" sz="2800" dirty="0" smtClean="0"/>
          </a:p>
          <a:p>
            <a:pPr eaLnBrk="1" fontAlgn="auto" hangingPunct="1">
              <a:spcBef>
                <a:spcPts val="0"/>
              </a:spcBef>
              <a:buFont typeface="Wingdings" pitchFamily="2" charset="2"/>
              <a:buNone/>
              <a:defRPr/>
            </a:pPr>
            <a:endParaRPr lang="en-US" sz="2800" dirty="0" smtClean="0"/>
          </a:p>
          <a:p>
            <a:pPr marL="0" indent="3175" eaLnBrk="1" fontAlgn="auto" hangingPunct="1">
              <a:spcBef>
                <a:spcPts val="0"/>
              </a:spcBef>
              <a:buNone/>
              <a:defRPr/>
            </a:pPr>
            <a:r>
              <a:rPr lang="en-US" sz="2800" dirty="0" smtClean="0"/>
              <a:t>(c</a:t>
            </a:r>
            <a:r>
              <a:rPr lang="en-US" sz="2800" baseline="-25000" dirty="0" smtClean="0"/>
              <a:t>c</a:t>
            </a:r>
            <a:r>
              <a:rPr lang="en-US" sz="2800" dirty="0" smtClean="0"/>
              <a:t>,</a:t>
            </a:r>
            <a:r>
              <a:rPr lang="en-US" sz="2800" baseline="-25000" dirty="0" smtClean="0"/>
              <a:t> </a:t>
            </a:r>
            <a:r>
              <a:rPr lang="en-US" sz="2800" dirty="0" err="1" smtClean="0"/>
              <a:t>c</a:t>
            </a:r>
            <a:r>
              <a:rPr lang="en-US" sz="2800" baseline="-25000" dirty="0" err="1" smtClean="0"/>
              <a:t>k</a:t>
            </a:r>
            <a:r>
              <a:rPr lang="en-US" sz="2800" dirty="0" smtClean="0"/>
              <a:t>, c</a:t>
            </a:r>
            <a:r>
              <a:rPr lang="en-US" sz="2800" baseline="-25000" dirty="0" smtClean="0"/>
              <a:t>l</a:t>
            </a:r>
            <a:r>
              <a:rPr lang="en-US" sz="2800" dirty="0" smtClean="0"/>
              <a:t>, c</a:t>
            </a:r>
            <a:r>
              <a:rPr lang="en-US" sz="2800" baseline="-25000" dirty="0" smtClean="0"/>
              <a:t>o</a:t>
            </a:r>
            <a:r>
              <a:rPr lang="en-US" sz="2800" dirty="0" smtClean="0"/>
              <a:t>, and </a:t>
            </a:r>
            <a:r>
              <a:rPr lang="en-US" sz="2800" dirty="0" err="1" smtClean="0"/>
              <a:t>c</a:t>
            </a:r>
            <a:r>
              <a:rPr lang="en-US" sz="2800" baseline="-25000" dirty="0" err="1" smtClean="0"/>
              <a:t>p</a:t>
            </a:r>
            <a:r>
              <a:rPr lang="en-US" sz="2800" dirty="0" smtClean="0"/>
              <a:t> are parameters.)</a:t>
            </a:r>
          </a:p>
          <a:p>
            <a:pPr marL="0" indent="3175" eaLnBrk="1" fontAlgn="auto" hangingPunct="1">
              <a:spcBef>
                <a:spcPts val="0"/>
              </a:spcBef>
              <a:buFont typeface="Arial" panose="020B0604020202020204" pitchFamily="34" charset="0"/>
              <a:buNone/>
              <a:defRPr/>
            </a:pPr>
            <a:endParaRPr lang="en-US" sz="2800" dirty="0" smtClean="0"/>
          </a:p>
          <a:p>
            <a:pPr marL="0" indent="3175" eaLnBrk="1" fontAlgn="auto" hangingPunct="1">
              <a:spcBef>
                <a:spcPts val="0"/>
              </a:spcBef>
              <a:buFont typeface="Arial" panose="020B0604020202020204" pitchFamily="34" charset="0"/>
              <a:buNone/>
              <a:defRPr/>
            </a:pPr>
            <a:r>
              <a:rPr lang="en-US" sz="2800" dirty="0" smtClean="0"/>
              <a:t>If c</a:t>
            </a:r>
            <a:r>
              <a:rPr lang="en-US" sz="2800" baseline="-25000" dirty="0" smtClean="0"/>
              <a:t>k</a:t>
            </a:r>
            <a:r>
              <a:rPr lang="en-US" sz="2800" dirty="0" smtClean="0"/>
              <a:t> represents the cost per unit of Special K cereal, then </a:t>
            </a:r>
            <a:r>
              <a:rPr lang="en-US" sz="2800" b="1" dirty="0" smtClean="0"/>
              <a:t>c</a:t>
            </a:r>
            <a:r>
              <a:rPr lang="en-US" sz="2800" b="1" baseline="-25000" dirty="0" smtClean="0"/>
              <a:t>k</a:t>
            </a:r>
            <a:r>
              <a:rPr lang="en-US" sz="2800" b="1" dirty="0" smtClean="0"/>
              <a:t> </a:t>
            </a:r>
            <a:r>
              <a:rPr lang="en-US" sz="2800" b="1" dirty="0" err="1" smtClean="0"/>
              <a:t>x</a:t>
            </a:r>
            <a:r>
              <a:rPr lang="en-US" sz="2800" b="1" baseline="-25000" dirty="0" err="1" smtClean="0"/>
              <a:t>k</a:t>
            </a:r>
            <a:r>
              <a:rPr lang="en-US" sz="2800" dirty="0" smtClean="0"/>
              <a:t> represents the total amount that you choose to spend on Special K, given that you decided to include </a:t>
            </a:r>
            <a:r>
              <a:rPr lang="en-US" sz="2800" dirty="0" err="1" smtClean="0"/>
              <a:t>x</a:t>
            </a:r>
            <a:r>
              <a:rPr lang="en-US" sz="2800" baseline="-25000" dirty="0" err="1" smtClean="0"/>
              <a:t>k</a:t>
            </a:r>
            <a:r>
              <a:rPr lang="en-US" sz="2800" dirty="0" smtClean="0"/>
              <a:t> units of Special K in your diet</a:t>
            </a:r>
          </a:p>
        </p:txBody>
      </p:sp>
      <p:sp>
        <p:nvSpPr>
          <p:cNvPr id="2253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2D028BD3-A6E9-41EF-B378-D1DC126C83A7}" type="slidenum">
              <a:rPr lang="en-US" altLang="en-US" sz="1800" smtClean="0">
                <a:solidFill>
                  <a:srgbClr val="00274C"/>
                </a:solidFill>
              </a:rPr>
              <a:pPr>
                <a:spcAft>
                  <a:spcPct val="0"/>
                </a:spcAft>
                <a:buFontTx/>
                <a:buNone/>
              </a:pPr>
              <a:t>20</a:t>
            </a:fld>
            <a:endParaRPr lang="en-US" altLang="en-US" sz="1800" smtClean="0">
              <a:solidFill>
                <a:srgbClr val="00274C"/>
              </a:solidFill>
            </a:endParaRPr>
          </a:p>
        </p:txBody>
      </p:sp>
      <p:sp>
        <p:nvSpPr>
          <p:cNvPr id="5" name="TextBox 4"/>
          <p:cNvSpPr txBox="1">
            <a:spLocks noRot="1" noChangeAspect="1" noMove="1" noResize="1" noEditPoints="1" noAdjustHandles="1" noChangeArrowheads="1" noChangeShapeType="1" noTextEdit="1"/>
          </p:cNvSpPr>
          <p:nvPr/>
        </p:nvSpPr>
        <p:spPr>
          <a:xfrm>
            <a:off x="881062" y="2124229"/>
            <a:ext cx="5488810" cy="561820"/>
          </a:xfrm>
          <a:prstGeom prst="rect">
            <a:avLst/>
          </a:prstGeom>
          <a:blipFill rotWithShape="1">
            <a:blip r:embed="rId2"/>
            <a:stretch>
              <a:fillRect/>
            </a:stretch>
          </a:blipFill>
        </p:spPr>
        <p:txBody>
          <a:bodyPr/>
          <a:lstStyle/>
          <a:p>
            <a:r>
              <a:rPr lang="en-US">
                <a:noFill/>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146050" y="46038"/>
            <a:ext cx="7954963" cy="741362"/>
          </a:xfrm>
        </p:spPr>
        <p:txBody>
          <a:bodyPr rtlCol="0">
            <a:normAutofit fontScale="90000"/>
          </a:bodyPr>
          <a:lstStyle/>
          <a:p>
            <a:pPr eaLnBrk="1" fontAlgn="auto" hangingPunct="1">
              <a:spcAft>
                <a:spcPts val="0"/>
              </a:spcAft>
              <a:defRPr/>
            </a:pPr>
            <a:r>
              <a:rPr lang="en-US" altLang="en-US" smtClean="0"/>
              <a:t>Map Rules to </a:t>
            </a:r>
            <a:r>
              <a:rPr lang="en-US" altLang="en-US" i="1" smtClean="0"/>
              <a:t>Constraints</a:t>
            </a:r>
            <a:endParaRPr lang="en-US" altLang="en-US" smtClean="0"/>
          </a:p>
        </p:txBody>
      </p:sp>
      <p:sp>
        <p:nvSpPr>
          <p:cNvPr id="43012" name="Rectangle 3"/>
          <p:cNvSpPr>
            <a:spLocks noGrp="1" noChangeArrowheads="1"/>
          </p:cNvSpPr>
          <p:nvPr>
            <p:ph type="body" idx="1"/>
          </p:nvPr>
        </p:nvSpPr>
        <p:spPr/>
        <p:txBody>
          <a:bodyPr rtlCol="0">
            <a:normAutofit lnSpcReduction="10000"/>
          </a:bodyPr>
          <a:lstStyle/>
          <a:p>
            <a:pPr eaLnBrk="1" fontAlgn="auto" hangingPunct="1">
              <a:spcBef>
                <a:spcPts val="0"/>
              </a:spcBef>
              <a:buFont typeface="Wingdings" pitchFamily="2" charset="2"/>
              <a:buNone/>
              <a:defRPr/>
            </a:pPr>
            <a:r>
              <a:rPr lang="en-US" altLang="en-US" sz="2800" b="1" dirty="0" smtClean="0"/>
              <a:t>Subject to:</a:t>
            </a:r>
          </a:p>
          <a:p>
            <a:pPr eaLnBrk="1" fontAlgn="auto" hangingPunct="1">
              <a:spcBef>
                <a:spcPts val="0"/>
              </a:spcBef>
              <a:buFont typeface="Wingdings" pitchFamily="2" charset="2"/>
              <a:buNone/>
              <a:defRPr/>
            </a:pPr>
            <a:endParaRPr lang="en-US" altLang="en-US" sz="2800" b="1" dirty="0" smtClean="0"/>
          </a:p>
          <a:p>
            <a:pPr eaLnBrk="1" fontAlgn="auto" hangingPunct="1">
              <a:spcBef>
                <a:spcPts val="0"/>
              </a:spcBef>
              <a:buFont typeface="Wingdings" pitchFamily="2" charset="2"/>
              <a:buNone/>
              <a:defRPr/>
            </a:pPr>
            <a:endParaRPr lang="en-US" altLang="en-US" sz="2800" b="1" dirty="0" smtClean="0"/>
          </a:p>
          <a:p>
            <a:pPr eaLnBrk="1" fontAlgn="auto" hangingPunct="1">
              <a:spcBef>
                <a:spcPts val="0"/>
              </a:spcBef>
              <a:buNone/>
              <a:defRPr/>
            </a:pPr>
            <a:r>
              <a:rPr lang="en-US" sz="2800" dirty="0" smtClean="0"/>
              <a:t>(p</a:t>
            </a:r>
            <a:r>
              <a:rPr lang="en-US" sz="2800" baseline="-25000" dirty="0" smtClean="0"/>
              <a:t>c</a:t>
            </a:r>
            <a:r>
              <a:rPr lang="en-US" sz="2800" dirty="0"/>
              <a:t>,</a:t>
            </a:r>
            <a:r>
              <a:rPr lang="en-US" sz="2800" baseline="-25000" dirty="0"/>
              <a:t> </a:t>
            </a:r>
            <a:r>
              <a:rPr lang="en-US" sz="2800" dirty="0" err="1" smtClean="0"/>
              <a:t>p</a:t>
            </a:r>
            <a:r>
              <a:rPr lang="en-US" sz="2800" baseline="-25000" dirty="0" err="1" smtClean="0"/>
              <a:t>k</a:t>
            </a:r>
            <a:r>
              <a:rPr lang="en-US" sz="2800" dirty="0"/>
              <a:t>, </a:t>
            </a:r>
            <a:r>
              <a:rPr lang="en-US" sz="2800" dirty="0" err="1" smtClean="0"/>
              <a:t>p</a:t>
            </a:r>
            <a:r>
              <a:rPr lang="en-US" sz="2800" baseline="-25000" dirty="0" err="1" smtClean="0"/>
              <a:t>l</a:t>
            </a:r>
            <a:r>
              <a:rPr lang="en-US" sz="2800" dirty="0"/>
              <a:t>, </a:t>
            </a:r>
            <a:r>
              <a:rPr lang="en-US" sz="2800" dirty="0" err="1" smtClean="0"/>
              <a:t>p</a:t>
            </a:r>
            <a:r>
              <a:rPr lang="en-US" sz="2800" baseline="-25000" dirty="0" err="1" smtClean="0"/>
              <a:t>o</a:t>
            </a:r>
            <a:r>
              <a:rPr lang="en-US" sz="2800" dirty="0"/>
              <a:t>, </a:t>
            </a:r>
            <a:r>
              <a:rPr lang="en-US" sz="2800" dirty="0" smtClean="0"/>
              <a:t>and p</a:t>
            </a:r>
            <a:r>
              <a:rPr lang="en-US" sz="2800" baseline="-25000" dirty="0" smtClean="0"/>
              <a:t>p</a:t>
            </a:r>
            <a:r>
              <a:rPr lang="en-US" sz="2800" dirty="0" smtClean="0"/>
              <a:t> </a:t>
            </a:r>
            <a:r>
              <a:rPr lang="en-US" sz="2800" dirty="0"/>
              <a:t>are parameters</a:t>
            </a:r>
            <a:r>
              <a:rPr lang="en-US" sz="2800" dirty="0" smtClean="0"/>
              <a:t>.)</a:t>
            </a:r>
            <a:endParaRPr lang="en-US" sz="2800" dirty="0"/>
          </a:p>
          <a:p>
            <a:pPr eaLnBrk="1" fontAlgn="auto" hangingPunct="1">
              <a:spcBef>
                <a:spcPts val="0"/>
              </a:spcBef>
              <a:buFont typeface="Wingdings" pitchFamily="2" charset="2"/>
              <a:buNone/>
              <a:defRPr/>
            </a:pPr>
            <a:endParaRPr lang="en-US" altLang="en-US" sz="2800" b="1" dirty="0" smtClean="0"/>
          </a:p>
          <a:p>
            <a:pPr marL="0" indent="3175" eaLnBrk="1" fontAlgn="auto" hangingPunct="1">
              <a:spcBef>
                <a:spcPts val="0"/>
              </a:spcBef>
              <a:buFont typeface="Arial" panose="020B0604020202020204" pitchFamily="34" charset="0"/>
              <a:buNone/>
              <a:defRPr/>
            </a:pPr>
            <a:r>
              <a:rPr lang="en-US" altLang="en-US" sz="2800" dirty="0" smtClean="0"/>
              <a:t>If p</a:t>
            </a:r>
            <a:r>
              <a:rPr lang="en-US" altLang="en-US" sz="2800" baseline="-25000" dirty="0" smtClean="0"/>
              <a:t>l</a:t>
            </a:r>
            <a:r>
              <a:rPr lang="en-US" altLang="en-US" sz="2800" dirty="0" smtClean="0"/>
              <a:t> represents the amount of protein in one unit of liver, then </a:t>
            </a:r>
            <a:r>
              <a:rPr lang="en-US" altLang="en-US" sz="2800" b="1" dirty="0" smtClean="0"/>
              <a:t>p</a:t>
            </a:r>
            <a:r>
              <a:rPr lang="en-US" altLang="en-US" sz="2800" b="1" baseline="-25000" dirty="0" smtClean="0"/>
              <a:t>l</a:t>
            </a:r>
            <a:r>
              <a:rPr lang="en-US" altLang="en-US" sz="2800" b="1" dirty="0" smtClean="0"/>
              <a:t> x</a:t>
            </a:r>
            <a:r>
              <a:rPr lang="en-US" altLang="en-US" sz="2800" b="1" baseline="-25000" dirty="0" smtClean="0"/>
              <a:t>l</a:t>
            </a:r>
            <a:r>
              <a:rPr lang="en-US" altLang="en-US" sz="2800" b="1" dirty="0" smtClean="0"/>
              <a:t> </a:t>
            </a:r>
            <a:r>
              <a:rPr lang="en-US" altLang="en-US" sz="2800" dirty="0" smtClean="0"/>
              <a:t>represents the total amount of protein you’ll get from the liver you’ve decided to include in your diet. The sum of these terms across all foods in your diet must be at least the lower bound on how much protein you need (</a:t>
            </a:r>
            <a:r>
              <a:rPr lang="en-US" altLang="en-US" sz="2800" b="1" dirty="0" smtClean="0"/>
              <a:t>P</a:t>
            </a:r>
            <a:r>
              <a:rPr lang="en-US" altLang="en-US" sz="2800" dirty="0" smtClean="0"/>
              <a:t>).</a:t>
            </a:r>
          </a:p>
        </p:txBody>
      </p:sp>
      <p:sp>
        <p:nvSpPr>
          <p:cNvPr id="2355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C303342B-E07C-48CB-A5BC-FD67CF17A783}" type="slidenum">
              <a:rPr lang="en-US" altLang="en-US" sz="1800" smtClean="0">
                <a:solidFill>
                  <a:srgbClr val="00274C"/>
                </a:solidFill>
              </a:rPr>
              <a:pPr>
                <a:spcAft>
                  <a:spcPct val="0"/>
                </a:spcAft>
                <a:buFontTx/>
                <a:buNone/>
              </a:pPr>
              <a:t>21</a:t>
            </a:fld>
            <a:endParaRPr lang="en-US" altLang="en-US" sz="1800" smtClean="0">
              <a:solidFill>
                <a:srgbClr val="00274C"/>
              </a:solidFill>
            </a:endParaRPr>
          </a:p>
        </p:txBody>
      </p:sp>
      <p:sp>
        <p:nvSpPr>
          <p:cNvPr id="5" name="TextBox 4"/>
          <p:cNvSpPr txBox="1">
            <a:spLocks noRot="1" noChangeAspect="1" noMove="1" noResize="1" noEditPoints="1" noAdjustHandles="1" noChangeArrowheads="1" noChangeShapeType="1" noTextEdit="1"/>
          </p:cNvSpPr>
          <p:nvPr/>
        </p:nvSpPr>
        <p:spPr>
          <a:xfrm>
            <a:off x="881062" y="1695604"/>
            <a:ext cx="6412909" cy="561820"/>
          </a:xfrm>
          <a:prstGeom prst="rect">
            <a:avLst/>
          </a:prstGeom>
          <a:blipFill rotWithShape="1">
            <a:blip r:embed="rId2"/>
            <a:stretch>
              <a:fillRect/>
            </a:stretch>
          </a:blipFill>
        </p:spPr>
        <p:txBody>
          <a:bodyPr/>
          <a:lstStyle/>
          <a:p>
            <a:r>
              <a:rPr lang="en-US">
                <a:noFill/>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146050" y="46038"/>
            <a:ext cx="7954963" cy="741362"/>
          </a:xfrm>
        </p:spPr>
        <p:txBody>
          <a:bodyPr rtlCol="0">
            <a:normAutofit fontScale="90000"/>
          </a:bodyPr>
          <a:lstStyle/>
          <a:p>
            <a:pPr eaLnBrk="1" fontAlgn="auto" hangingPunct="1">
              <a:spcAft>
                <a:spcPts val="0"/>
              </a:spcAft>
              <a:defRPr/>
            </a:pPr>
            <a:r>
              <a:rPr lang="en-US" altLang="en-US" smtClean="0"/>
              <a:t>Mathematical Program</a:t>
            </a:r>
          </a:p>
        </p:txBody>
      </p:sp>
      <p:sp>
        <p:nvSpPr>
          <p:cNvPr id="24579" name="Rectangle 3"/>
          <p:cNvSpPr>
            <a:spLocks noGrp="1" noChangeArrowheads="1"/>
          </p:cNvSpPr>
          <p:nvPr>
            <p:ph type="body" idx="1"/>
          </p:nvPr>
        </p:nvSpPr>
        <p:spPr/>
        <p:txBody>
          <a:bodyPr/>
          <a:lstStyle/>
          <a:p>
            <a:pPr eaLnBrk="1" hangingPunct="1">
              <a:buFont typeface="Wingdings" pitchFamily="2" charset="2"/>
              <a:buNone/>
            </a:pPr>
            <a:r>
              <a:rPr lang="en-US" altLang="en-US" sz="2800" b="1" smtClean="0"/>
              <a:t>Objective: </a:t>
            </a:r>
          </a:p>
          <a:p>
            <a:pPr eaLnBrk="1" hangingPunct="1">
              <a:buFont typeface="Wingdings" pitchFamily="2" charset="2"/>
              <a:buNone/>
            </a:pPr>
            <a:endParaRPr lang="en-US" altLang="en-US" sz="2800" b="1" smtClean="0"/>
          </a:p>
          <a:p>
            <a:pPr eaLnBrk="1" hangingPunct="1">
              <a:buFont typeface="Wingdings" pitchFamily="2" charset="2"/>
              <a:buNone/>
            </a:pPr>
            <a:r>
              <a:rPr lang="en-US" altLang="en-US" sz="2800" b="1" smtClean="0"/>
              <a:t>Subject to:</a:t>
            </a:r>
          </a:p>
          <a:p>
            <a:pPr eaLnBrk="1" hangingPunct="1">
              <a:buFont typeface="Wingdings" pitchFamily="2" charset="2"/>
              <a:buNone/>
            </a:pPr>
            <a:endParaRPr lang="en-US" altLang="en-US" sz="2800" b="1" smtClean="0"/>
          </a:p>
          <a:p>
            <a:pPr eaLnBrk="1" hangingPunct="1">
              <a:buFont typeface="Wingdings" pitchFamily="2" charset="2"/>
              <a:buNone/>
            </a:pPr>
            <a:endParaRPr lang="en-US" altLang="en-US" sz="2800" b="1" smtClean="0"/>
          </a:p>
          <a:p>
            <a:pPr eaLnBrk="1" hangingPunct="1">
              <a:buFont typeface="Wingdings" pitchFamily="2" charset="2"/>
              <a:buNone/>
            </a:pPr>
            <a:endParaRPr lang="en-US" altLang="en-US" sz="2800" b="1" smtClean="0"/>
          </a:p>
          <a:p>
            <a:pPr eaLnBrk="1" hangingPunct="1">
              <a:buFont typeface="Wingdings" pitchFamily="2" charset="2"/>
              <a:buNone/>
            </a:pPr>
            <a:endParaRPr lang="en-US" altLang="en-US" sz="2800" b="1" smtClean="0"/>
          </a:p>
          <a:p>
            <a:pPr eaLnBrk="1" hangingPunct="1">
              <a:buFont typeface="Wingdings" pitchFamily="2" charset="2"/>
              <a:buNone/>
            </a:pPr>
            <a:r>
              <a:rPr lang="en-US" altLang="en-US" sz="2800" b="1" smtClean="0"/>
              <a:t>Variables:</a:t>
            </a:r>
          </a:p>
        </p:txBody>
      </p:sp>
      <p:sp>
        <p:nvSpPr>
          <p:cNvPr id="2458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145AD93C-F853-4287-AC4E-9757326BCDA0}" type="slidenum">
              <a:rPr lang="en-US" altLang="en-US" sz="1800" smtClean="0">
                <a:solidFill>
                  <a:srgbClr val="00274C"/>
                </a:solidFill>
              </a:rPr>
              <a:pPr>
                <a:spcAft>
                  <a:spcPct val="0"/>
                </a:spcAft>
                <a:buFontTx/>
                <a:buNone/>
              </a:pPr>
              <a:t>22</a:t>
            </a:fld>
            <a:endParaRPr lang="en-US" altLang="en-US" sz="1800" smtClean="0">
              <a:solidFill>
                <a:srgbClr val="00274C"/>
              </a:solidFill>
            </a:endParaRPr>
          </a:p>
        </p:txBody>
      </p:sp>
      <p:sp>
        <p:nvSpPr>
          <p:cNvPr id="5" name="TextBox 4"/>
          <p:cNvSpPr txBox="1">
            <a:spLocks noRot="1" noChangeAspect="1" noMove="1" noResize="1" noEditPoints="1" noAdjustHandles="1" noChangeArrowheads="1" noChangeShapeType="1" noTextEdit="1"/>
          </p:cNvSpPr>
          <p:nvPr/>
        </p:nvSpPr>
        <p:spPr>
          <a:xfrm>
            <a:off x="881062" y="1667029"/>
            <a:ext cx="7152727" cy="561820"/>
          </a:xfrm>
          <a:prstGeom prst="rect">
            <a:avLst/>
          </a:prstGeom>
          <a:blipFill rotWithShape="1">
            <a:blip r:embed="rId2"/>
            <a:stretch>
              <a:fillRect/>
            </a:stretch>
          </a:blipFill>
        </p:spPr>
        <p:txBody>
          <a:bodyPr/>
          <a:lstStyle/>
          <a:p>
            <a:r>
              <a:rPr lang="en-US">
                <a:noFill/>
              </a:rPr>
              <a:t> </a:t>
            </a:r>
          </a:p>
        </p:txBody>
      </p:sp>
      <p:sp>
        <p:nvSpPr>
          <p:cNvPr id="6" name="TextBox 5"/>
          <p:cNvSpPr txBox="1">
            <a:spLocks noRot="1" noChangeAspect="1" noMove="1" noResize="1" noEditPoints="1" noAdjustHandles="1" noChangeArrowheads="1" noChangeShapeType="1" noTextEdit="1"/>
          </p:cNvSpPr>
          <p:nvPr/>
        </p:nvSpPr>
        <p:spPr>
          <a:xfrm>
            <a:off x="881062" y="2705254"/>
            <a:ext cx="6412909" cy="561820"/>
          </a:xfrm>
          <a:prstGeom prst="rect">
            <a:avLst/>
          </a:prstGeom>
          <a:blipFill rotWithShape="1">
            <a:blip r:embed="rId3"/>
            <a:stretch>
              <a:fillRect/>
            </a:stretch>
          </a:blipFill>
        </p:spPr>
        <p:txBody>
          <a:bodyPr/>
          <a:lstStyle/>
          <a:p>
            <a:r>
              <a:rPr lang="en-US">
                <a:noFill/>
              </a:rPr>
              <a:t> </a:t>
            </a:r>
          </a:p>
        </p:txBody>
      </p:sp>
      <p:sp>
        <p:nvSpPr>
          <p:cNvPr id="7" name="TextBox 6"/>
          <p:cNvSpPr txBox="1">
            <a:spLocks noRot="1" noChangeAspect="1" noMove="1" noResize="1" noEditPoints="1" noAdjustHandles="1" noChangeArrowheads="1" noChangeShapeType="1" noTextEdit="1"/>
          </p:cNvSpPr>
          <p:nvPr/>
        </p:nvSpPr>
        <p:spPr>
          <a:xfrm>
            <a:off x="881062" y="3200708"/>
            <a:ext cx="6029792" cy="561820"/>
          </a:xfrm>
          <a:prstGeom prst="rect">
            <a:avLst/>
          </a:prstGeom>
          <a:blipFill rotWithShape="1">
            <a:blip r:embed="rId4"/>
            <a:stretch>
              <a:fillRect/>
            </a:stretch>
          </a:blipFill>
        </p:spPr>
        <p:txBody>
          <a:bodyPr/>
          <a:lstStyle/>
          <a:p>
            <a:r>
              <a:rPr lang="en-US">
                <a:noFill/>
              </a:rPr>
              <a:t> </a:t>
            </a:r>
          </a:p>
        </p:txBody>
      </p:sp>
      <p:sp>
        <p:nvSpPr>
          <p:cNvPr id="8" name="TextBox 7"/>
          <p:cNvSpPr txBox="1">
            <a:spLocks noRot="1" noChangeAspect="1" noMove="1" noResize="1" noEditPoints="1" noAdjustHandles="1" noChangeArrowheads="1" noChangeShapeType="1" noTextEdit="1"/>
          </p:cNvSpPr>
          <p:nvPr/>
        </p:nvSpPr>
        <p:spPr>
          <a:xfrm>
            <a:off x="881062" y="3667433"/>
            <a:ext cx="6823278" cy="561820"/>
          </a:xfrm>
          <a:prstGeom prst="rect">
            <a:avLst/>
          </a:prstGeom>
          <a:blipFill rotWithShape="1">
            <a:blip r:embed="rId5"/>
            <a:stretch>
              <a:fillRect/>
            </a:stretch>
          </a:blipFill>
        </p:spPr>
        <p:txBody>
          <a:bodyPr/>
          <a:lstStyle/>
          <a:p>
            <a:r>
              <a:rPr lang="en-US">
                <a:noFill/>
              </a:rPr>
              <a:t> </a:t>
            </a:r>
          </a:p>
        </p:txBody>
      </p:sp>
      <p:sp>
        <p:nvSpPr>
          <p:cNvPr id="9" name="TextBox 8"/>
          <p:cNvSpPr txBox="1">
            <a:spLocks noRot="1" noChangeAspect="1" noMove="1" noResize="1" noEditPoints="1" noAdjustHandles="1" noChangeArrowheads="1" noChangeShapeType="1" noTextEdit="1"/>
          </p:cNvSpPr>
          <p:nvPr/>
        </p:nvSpPr>
        <p:spPr>
          <a:xfrm>
            <a:off x="881062" y="4143989"/>
            <a:ext cx="6515502" cy="561820"/>
          </a:xfrm>
          <a:prstGeom prst="rect">
            <a:avLst/>
          </a:prstGeom>
          <a:blipFill rotWithShape="1">
            <a:blip r:embed="rId6"/>
            <a:stretch>
              <a:fillRect/>
            </a:stretch>
          </a:blipFill>
        </p:spPr>
        <p:txBody>
          <a:bodyPr/>
          <a:lstStyle/>
          <a:p>
            <a:r>
              <a:rPr lang="en-US">
                <a:noFill/>
              </a:rPr>
              <a:t> </a:t>
            </a:r>
          </a:p>
        </p:txBody>
      </p:sp>
      <p:sp>
        <p:nvSpPr>
          <p:cNvPr id="10" name="TextBox 9"/>
          <p:cNvSpPr txBox="1">
            <a:spLocks noRot="1" noChangeAspect="1" noMove="1" noResize="1" noEditPoints="1" noAdjustHandles="1" noChangeArrowheads="1" noChangeShapeType="1" noTextEdit="1"/>
          </p:cNvSpPr>
          <p:nvPr/>
        </p:nvSpPr>
        <p:spPr>
          <a:xfrm>
            <a:off x="881062" y="5310187"/>
            <a:ext cx="1160254" cy="461665"/>
          </a:xfrm>
          <a:prstGeom prst="rect">
            <a:avLst/>
          </a:prstGeom>
          <a:blipFill rotWithShape="1">
            <a:blip r:embed="rId7"/>
            <a:stretch>
              <a:fillRect b="-1316"/>
            </a:stretch>
          </a:blipFill>
        </p:spPr>
        <p:txBody>
          <a:bodyPr/>
          <a:lstStyle/>
          <a:p>
            <a:r>
              <a:rPr lang="en-US">
                <a:noFill/>
              </a:rPr>
              <a:t> </a:t>
            </a:r>
          </a:p>
        </p:txBody>
      </p:sp>
      <p:sp>
        <p:nvSpPr>
          <p:cNvPr id="11" name="TextBox 10"/>
          <p:cNvSpPr txBox="1">
            <a:spLocks noRot="1" noChangeAspect="1" noMove="1" noResize="1" noEditPoints="1" noAdjustHandles="1" noChangeArrowheads="1" noChangeShapeType="1" noTextEdit="1"/>
          </p:cNvSpPr>
          <p:nvPr/>
        </p:nvSpPr>
        <p:spPr>
          <a:xfrm>
            <a:off x="2328862" y="5310187"/>
            <a:ext cx="1184299" cy="461665"/>
          </a:xfrm>
          <a:prstGeom prst="rect">
            <a:avLst/>
          </a:prstGeom>
          <a:blipFill rotWithShape="1">
            <a:blip r:embed="rId8"/>
            <a:stretch>
              <a:fillRect b="-5263"/>
            </a:stretch>
          </a:blipFill>
        </p:spPr>
        <p:txBody>
          <a:bodyPr/>
          <a:lstStyle/>
          <a:p>
            <a:r>
              <a:rPr lang="en-US">
                <a:noFill/>
              </a:rPr>
              <a:t> </a:t>
            </a:r>
          </a:p>
        </p:txBody>
      </p:sp>
      <p:sp>
        <p:nvSpPr>
          <p:cNvPr id="12" name="TextBox 11"/>
          <p:cNvSpPr txBox="1">
            <a:spLocks noRot="1" noChangeAspect="1" noMove="1" noResize="1" noEditPoints="1" noAdjustHandles="1" noChangeArrowheads="1" noChangeShapeType="1" noTextEdit="1"/>
          </p:cNvSpPr>
          <p:nvPr/>
        </p:nvSpPr>
        <p:spPr>
          <a:xfrm>
            <a:off x="3719512" y="5310187"/>
            <a:ext cx="1129796" cy="461665"/>
          </a:xfrm>
          <a:prstGeom prst="rect">
            <a:avLst/>
          </a:prstGeom>
          <a:blipFill rotWithShape="1">
            <a:blip r:embed="rId9"/>
            <a:stretch>
              <a:fillRect b="-5263"/>
            </a:stretch>
          </a:blipFill>
        </p:spPr>
        <p:txBody>
          <a:bodyPr/>
          <a:lstStyle/>
          <a:p>
            <a:r>
              <a:rPr lang="en-US">
                <a:noFill/>
              </a:rPr>
              <a:t> </a:t>
            </a:r>
          </a:p>
        </p:txBody>
      </p:sp>
      <p:sp>
        <p:nvSpPr>
          <p:cNvPr id="13" name="TextBox 12"/>
          <p:cNvSpPr txBox="1">
            <a:spLocks noRot="1" noChangeAspect="1" noMove="1" noResize="1" noEditPoints="1" noAdjustHandles="1" noChangeArrowheads="1" noChangeShapeType="1" noTextEdit="1"/>
          </p:cNvSpPr>
          <p:nvPr/>
        </p:nvSpPr>
        <p:spPr>
          <a:xfrm>
            <a:off x="5072062" y="5310187"/>
            <a:ext cx="1176284" cy="461665"/>
          </a:xfrm>
          <a:prstGeom prst="rect">
            <a:avLst/>
          </a:prstGeom>
          <a:blipFill rotWithShape="1">
            <a:blip r:embed="rId10"/>
            <a:stretch>
              <a:fillRect b="-1316"/>
            </a:stretch>
          </a:blipFill>
        </p:spPr>
        <p:txBody>
          <a:bodyPr/>
          <a:lstStyle/>
          <a:p>
            <a:r>
              <a:rPr lang="en-US">
                <a:noFill/>
              </a:rPr>
              <a:t> </a:t>
            </a:r>
          </a:p>
        </p:txBody>
      </p:sp>
      <p:sp>
        <p:nvSpPr>
          <p:cNvPr id="14" name="TextBox 13"/>
          <p:cNvSpPr txBox="1">
            <a:spLocks noRot="1" noChangeAspect="1" noMove="1" noResize="1" noEditPoints="1" noAdjustHandles="1" noChangeArrowheads="1" noChangeShapeType="1" noTextEdit="1"/>
          </p:cNvSpPr>
          <p:nvPr/>
        </p:nvSpPr>
        <p:spPr>
          <a:xfrm>
            <a:off x="6453187" y="5310187"/>
            <a:ext cx="1185902" cy="494751"/>
          </a:xfrm>
          <a:prstGeom prst="rect">
            <a:avLst/>
          </a:prstGeom>
          <a:blipFill rotWithShape="1">
            <a:blip r:embed="rId11"/>
            <a:stretch>
              <a:fillRect b="-7407"/>
            </a:stretch>
          </a:blipFill>
        </p:spPr>
        <p:txBody>
          <a:bodyPr/>
          <a:lstStyle/>
          <a:p>
            <a:r>
              <a:rPr lang="en-US">
                <a:noFill/>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496888" y="1600200"/>
            <a:ext cx="79597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lgn="ctr" eaLnBrk="1" hangingPunct="1">
              <a:spcAft>
                <a:spcPct val="0"/>
              </a:spcAft>
              <a:buFontTx/>
              <a:buNone/>
            </a:pPr>
            <a:r>
              <a:rPr lang="en-US" altLang="en-US" sz="5600"/>
              <a:t>Formulating the Residency</a:t>
            </a:r>
          </a:p>
          <a:p>
            <a:pPr algn="ctr" eaLnBrk="1" hangingPunct="1">
              <a:spcAft>
                <a:spcPct val="0"/>
              </a:spcAft>
              <a:buFontTx/>
              <a:buNone/>
            </a:pPr>
            <a:r>
              <a:rPr lang="en-US" altLang="en-US" sz="5600"/>
              <a:t>Shift Scheduling Problem</a:t>
            </a:r>
          </a:p>
        </p:txBody>
      </p:sp>
      <p:sp>
        <p:nvSpPr>
          <p:cNvPr id="25603"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F382FCD6-4242-40C1-9746-A75B04097784}" type="slidenum">
              <a:rPr lang="en-US" altLang="en-US" sz="1800" smtClean="0">
                <a:solidFill>
                  <a:srgbClr val="00274C"/>
                </a:solidFill>
              </a:rPr>
              <a:pPr>
                <a:spcAft>
                  <a:spcPct val="0"/>
                </a:spcAft>
                <a:buFontTx/>
                <a:buNone/>
              </a:pPr>
              <a:t>23</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内容占位符 2"/>
          <p:cNvSpPr>
            <a:spLocks noGrp="1"/>
          </p:cNvSpPr>
          <p:nvPr>
            <p:ph idx="1"/>
          </p:nvPr>
        </p:nvSpPr>
        <p:spPr/>
        <p:txBody>
          <a:bodyPr/>
          <a:lstStyle/>
          <a:p>
            <a:pPr eaLnBrk="1" hangingPunct="1"/>
            <a:r>
              <a:rPr lang="en-US" altLang="en-US" sz="2200" dirty="0" smtClean="0"/>
              <a:t>Decisions: </a:t>
            </a:r>
          </a:p>
          <a:p>
            <a:pPr lvl="1" eaLnBrk="1" hangingPunct="1"/>
            <a:r>
              <a:rPr lang="en-US" altLang="en-US" sz="2200" dirty="0" smtClean="0"/>
              <a:t>For each shift, which resident to assign</a:t>
            </a:r>
          </a:p>
          <a:p>
            <a:pPr eaLnBrk="1" hangingPunct="1"/>
            <a:r>
              <a:rPr lang="en-US" altLang="en-US" sz="2200" dirty="0" smtClean="0"/>
              <a:t>Rules:</a:t>
            </a:r>
          </a:p>
          <a:p>
            <a:pPr lvl="1" eaLnBrk="1" hangingPunct="1"/>
            <a:r>
              <a:rPr lang="en-US" altLang="en-US" sz="2200" dirty="0" smtClean="0"/>
              <a:t>Every shift needs a resident</a:t>
            </a:r>
          </a:p>
          <a:p>
            <a:pPr lvl="1" eaLnBrk="1" hangingPunct="1"/>
            <a:r>
              <a:rPr lang="en-US" altLang="en-US" sz="2200" dirty="0" smtClean="0"/>
              <a:t>Every resident needs between 12 and 16 shifts</a:t>
            </a:r>
          </a:p>
          <a:p>
            <a:pPr lvl="1" eaLnBrk="1" hangingPunct="1"/>
            <a:r>
              <a:rPr lang="en-US" altLang="en-US" sz="2200" dirty="0" smtClean="0"/>
              <a:t>Every resident needs between 2 and 5 night </a:t>
            </a:r>
            <a:r>
              <a:rPr lang="en-US" altLang="en-US" sz="2200" dirty="0" smtClean="0"/>
              <a:t>shifts</a:t>
            </a:r>
          </a:p>
          <a:p>
            <a:pPr lvl="1" eaLnBrk="1" hangingPunct="1"/>
            <a:r>
              <a:rPr lang="en-US" altLang="en-US" sz="2200" dirty="0" smtClean="0"/>
              <a:t>Every resident needs adequate rest (10 hours) between shifts</a:t>
            </a:r>
            <a:endParaRPr lang="en-US" altLang="en-US" sz="2200" dirty="0" smtClean="0"/>
          </a:p>
          <a:p>
            <a:pPr lvl="1" eaLnBrk="1" hangingPunct="1"/>
            <a:r>
              <a:rPr lang="en-US" altLang="en-US" sz="2200" dirty="0" smtClean="0"/>
              <a:t>Interns cannot work the first or last shift of the day</a:t>
            </a:r>
          </a:p>
          <a:p>
            <a:pPr lvl="1" eaLnBrk="1" hangingPunct="1"/>
            <a:r>
              <a:rPr lang="en-US" altLang="en-US" sz="2200" dirty="0" smtClean="0"/>
              <a:t>Every resident has a day of week </a:t>
            </a:r>
            <a:r>
              <a:rPr lang="en-US" altLang="en-US" sz="2200" dirty="0" smtClean="0"/>
              <a:t>he or she cannot </a:t>
            </a:r>
            <a:r>
              <a:rPr lang="en-US" altLang="en-US" sz="2200" dirty="0" smtClean="0"/>
              <a:t>work</a:t>
            </a:r>
          </a:p>
          <a:p>
            <a:pPr eaLnBrk="1" hangingPunct="1"/>
            <a:r>
              <a:rPr lang="en-US" altLang="en-US" sz="2200" dirty="0" smtClean="0"/>
              <a:t>Goal</a:t>
            </a:r>
            <a:r>
              <a:rPr lang="en-US" altLang="en-US" sz="2200" dirty="0" smtClean="0"/>
              <a:t>:</a:t>
            </a:r>
          </a:p>
          <a:p>
            <a:pPr lvl="1" eaLnBrk="1" hangingPunct="1"/>
            <a:r>
              <a:rPr lang="en-US" altLang="en-US" sz="2200" dirty="0" smtClean="0"/>
              <a:t>For this version of the problem, any fully-feasible solution will do (in practice, it gets a lot more complicated!)</a:t>
            </a:r>
          </a:p>
        </p:txBody>
      </p:sp>
      <p:sp>
        <p:nvSpPr>
          <p:cNvPr id="26627" name="标题 1"/>
          <p:cNvSpPr>
            <a:spLocks noGrp="1"/>
          </p:cNvSpPr>
          <p:nvPr>
            <p:ph type="title"/>
          </p:nvPr>
        </p:nvSpPr>
        <p:spPr>
          <a:xfrm>
            <a:off x="146050" y="46038"/>
            <a:ext cx="7954963" cy="741362"/>
          </a:xfrm>
        </p:spPr>
        <p:txBody>
          <a:bodyPr/>
          <a:lstStyle/>
          <a:p>
            <a:pPr eaLnBrk="1" hangingPunct="1"/>
            <a:r>
              <a:rPr lang="en-US" altLang="en-US" sz="2800" smtClean="0">
                <a:cs typeface="Arial" charset="0"/>
              </a:rPr>
              <a:t>Formulating the Residency Shift Scheduling Problem</a:t>
            </a:r>
          </a:p>
        </p:txBody>
      </p:sp>
      <p:sp>
        <p:nvSpPr>
          <p:cNvPr id="26628"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FB0C910E-F3BF-410E-B33E-06B2592EB64D}" type="slidenum">
              <a:rPr lang="en-US" altLang="en-US" sz="1800" smtClean="0">
                <a:solidFill>
                  <a:srgbClr val="00274C"/>
                </a:solidFill>
              </a:rPr>
              <a:pPr>
                <a:spcAft>
                  <a:spcPct val="0"/>
                </a:spcAft>
                <a:buFontTx/>
                <a:buNone/>
              </a:pPr>
              <a:t>24</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内容占位符 2"/>
          <p:cNvSpPr>
            <a:spLocks noGrp="1"/>
          </p:cNvSpPr>
          <p:nvPr>
            <p:ph idx="1"/>
          </p:nvPr>
        </p:nvSpPr>
        <p:spPr/>
        <p:txBody>
          <a:bodyPr/>
          <a:lstStyle/>
          <a:p>
            <a:pPr eaLnBrk="1" hangingPunct="1"/>
            <a:r>
              <a:rPr lang="en-US" altLang="en-US" sz="3200" dirty="0" smtClean="0"/>
              <a:t>What is our variable definition?</a:t>
            </a:r>
          </a:p>
          <a:p>
            <a:pPr lvl="1" eaLnBrk="1" hangingPunct="1"/>
            <a:r>
              <a:rPr lang="en-US" altLang="en-US" dirty="0" smtClean="0"/>
              <a:t>Does resident r get assigned to shift s on day d, yes or no?</a:t>
            </a:r>
          </a:p>
          <a:p>
            <a:pPr lvl="1" eaLnBrk="1" hangingPunct="1"/>
            <a:r>
              <a:rPr lang="en-US" altLang="en-US" dirty="0" smtClean="0"/>
              <a:t> </a:t>
            </a:r>
            <a:r>
              <a:rPr lang="en-US" altLang="en-US" dirty="0" smtClean="0">
                <a:sym typeface="Symbol" pitchFamily="18" charset="2"/>
              </a:rPr>
              <a:t>We have one such variable for </a:t>
            </a:r>
            <a:r>
              <a:rPr lang="en-US" altLang="en-US" i="1" dirty="0" smtClean="0">
                <a:sym typeface="Symbol" pitchFamily="18" charset="2"/>
              </a:rPr>
              <a:t>every </a:t>
            </a:r>
            <a:r>
              <a:rPr lang="en-US" altLang="en-US" dirty="0" smtClean="0">
                <a:sym typeface="Symbol" pitchFamily="18" charset="2"/>
              </a:rPr>
              <a:t>combination of resident </a:t>
            </a:r>
            <a:r>
              <a:rPr lang="en-US" altLang="en-US" b="1" dirty="0" smtClean="0">
                <a:sym typeface="Symbol" pitchFamily="18" charset="2"/>
              </a:rPr>
              <a:t>r</a:t>
            </a:r>
            <a:r>
              <a:rPr lang="en-US" altLang="en-US" dirty="0" smtClean="0">
                <a:sym typeface="Symbol" pitchFamily="18" charset="2"/>
              </a:rPr>
              <a:t>/shift </a:t>
            </a:r>
            <a:r>
              <a:rPr lang="en-US" altLang="en-US" b="1" dirty="0" smtClean="0">
                <a:sym typeface="Symbol" pitchFamily="18" charset="2"/>
              </a:rPr>
              <a:t>s</a:t>
            </a:r>
            <a:r>
              <a:rPr lang="en-US" altLang="en-US" dirty="0" smtClean="0">
                <a:sym typeface="Symbol" pitchFamily="18" charset="2"/>
              </a:rPr>
              <a:t>/day </a:t>
            </a:r>
            <a:r>
              <a:rPr lang="en-US" altLang="en-US" b="1" dirty="0" smtClean="0">
                <a:sym typeface="Symbol" pitchFamily="18" charset="2"/>
              </a:rPr>
              <a:t>d</a:t>
            </a:r>
            <a:endParaRPr lang="en-US" altLang="en-US" dirty="0" smtClean="0">
              <a:sym typeface="Symbol" pitchFamily="18" charset="2"/>
            </a:endParaRPr>
          </a:p>
          <a:p>
            <a:pPr lvl="1" eaLnBrk="1" hangingPunct="1"/>
            <a:r>
              <a:rPr lang="en-US" altLang="en-US" dirty="0" smtClean="0">
                <a:sym typeface="Symbol" pitchFamily="18" charset="2"/>
              </a:rPr>
              <a:t>A problem with 16 residents and 7 shifts per day in a 30-day month will therefore require 16*7*30 = 3360 variables</a:t>
            </a:r>
            <a:endParaRPr lang="en-US" altLang="en-US" dirty="0" smtClean="0"/>
          </a:p>
          <a:p>
            <a:pPr eaLnBrk="1" hangingPunct="1"/>
            <a:endParaRPr lang="en-US" altLang="en-US" dirty="0" smtClean="0"/>
          </a:p>
        </p:txBody>
      </p:sp>
      <p:sp>
        <p:nvSpPr>
          <p:cNvPr id="27651" name="标题 1"/>
          <p:cNvSpPr>
            <a:spLocks noGrp="1"/>
          </p:cNvSpPr>
          <p:nvPr>
            <p:ph type="title"/>
          </p:nvPr>
        </p:nvSpPr>
        <p:spPr>
          <a:xfrm>
            <a:off x="96838" y="46038"/>
            <a:ext cx="8035925" cy="741362"/>
          </a:xfrm>
        </p:spPr>
        <p:txBody>
          <a:bodyPr/>
          <a:lstStyle/>
          <a:p>
            <a:pPr eaLnBrk="1" hangingPunct="1"/>
            <a:r>
              <a:rPr lang="en-US" altLang="en-US" sz="2800" smtClean="0">
                <a:cs typeface="Arial" charset="0"/>
              </a:rPr>
              <a:t>Formulating the Residency Shift Scheduling Problem</a:t>
            </a:r>
          </a:p>
        </p:txBody>
      </p:sp>
      <p:sp>
        <p:nvSpPr>
          <p:cNvPr id="2765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6C7E90CD-28C8-43CF-99CD-5596EE04D5E2}" type="slidenum">
              <a:rPr lang="en-US" altLang="en-US" sz="1800" smtClean="0">
                <a:solidFill>
                  <a:srgbClr val="00274C"/>
                </a:solidFill>
              </a:rPr>
              <a:pPr>
                <a:spcAft>
                  <a:spcPct val="0"/>
                </a:spcAft>
                <a:buFontTx/>
                <a:buNone/>
              </a:pPr>
              <a:t>25</a:t>
            </a:fld>
            <a:endParaRPr lang="en-US" altLang="en-US" sz="1800" smtClean="0">
              <a:solidFill>
                <a:srgbClr val="00274C"/>
              </a:solidFill>
            </a:endParaRPr>
          </a:p>
        </p:txBody>
      </p:sp>
      <p:sp>
        <p:nvSpPr>
          <p:cNvPr id="5" name="TextBox 4"/>
          <p:cNvSpPr txBox="1">
            <a:spLocks noRot="1" noChangeAspect="1" noMove="1" noResize="1" noEditPoints="1" noAdjustHandles="1" noChangeArrowheads="1" noChangeShapeType="1" noTextEdit="1"/>
          </p:cNvSpPr>
          <p:nvPr/>
        </p:nvSpPr>
        <p:spPr>
          <a:xfrm>
            <a:off x="3843337" y="2164406"/>
            <a:ext cx="1920076" cy="461665"/>
          </a:xfrm>
          <a:prstGeom prst="rect">
            <a:avLst/>
          </a:prstGeom>
          <a:blipFill rotWithShape="1">
            <a:blip r:embed="rId2"/>
            <a:stretch>
              <a:fillRect b="-19737"/>
            </a:stretch>
          </a:blipFill>
        </p:spPr>
        <p:txBody>
          <a:bodyPr/>
          <a:lstStyle/>
          <a:p>
            <a:r>
              <a:rPr lang="en-US">
                <a:noFill/>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内容占位符 2"/>
          <p:cNvSpPr>
            <a:spLocks noGrp="1"/>
          </p:cNvSpPr>
          <p:nvPr>
            <p:ph idx="1"/>
          </p:nvPr>
        </p:nvSpPr>
        <p:spPr/>
        <p:txBody>
          <a:bodyPr/>
          <a:lstStyle/>
          <a:p>
            <a:pPr eaLnBrk="1" hangingPunct="1"/>
            <a:r>
              <a:rPr lang="en-US" altLang="en-US" dirty="0" smtClean="0"/>
              <a:t>Every shift needs a resident:</a:t>
            </a:r>
          </a:p>
          <a:p>
            <a:pPr lvl="1" eaLnBrk="1" hangingPunct="1"/>
            <a:r>
              <a:rPr lang="en-US" altLang="en-US" dirty="0" smtClean="0"/>
              <a:t>For each shift, we will have a separate constraint</a:t>
            </a:r>
          </a:p>
          <a:p>
            <a:pPr lvl="1" eaLnBrk="1" hangingPunct="1"/>
            <a:r>
              <a:rPr lang="en-US" altLang="en-US" dirty="0" smtClean="0"/>
              <a:t>The constraint states that, across all residents, exactly one must be chosen</a:t>
            </a:r>
          </a:p>
          <a:p>
            <a:pPr lvl="1" eaLnBrk="1" hangingPunct="1"/>
            <a:endParaRPr lang="en-US" altLang="en-US" dirty="0" smtClean="0"/>
          </a:p>
          <a:p>
            <a:pPr lvl="3" eaLnBrk="1" hangingPunct="1">
              <a:buFont typeface="Wingdings" pitchFamily="2" charset="2"/>
              <a:buNone/>
            </a:pPr>
            <a:r>
              <a:rPr lang="en-US" altLang="en-US" dirty="0" smtClean="0">
                <a:sym typeface="Symbol" pitchFamily="18" charset="2"/>
              </a:rPr>
              <a:t>			for all shifts </a:t>
            </a:r>
            <a:r>
              <a:rPr lang="en-US" altLang="en-US" b="1" dirty="0" smtClean="0">
                <a:sym typeface="Symbol" pitchFamily="18" charset="2"/>
              </a:rPr>
              <a:t>s</a:t>
            </a:r>
            <a:r>
              <a:rPr lang="en-US" altLang="en-US" dirty="0" smtClean="0">
                <a:sym typeface="Symbol" pitchFamily="18" charset="2"/>
              </a:rPr>
              <a:t> and all days </a:t>
            </a:r>
            <a:r>
              <a:rPr lang="en-US" altLang="en-US" b="1" dirty="0" smtClean="0">
                <a:sym typeface="Symbol" pitchFamily="18" charset="2"/>
              </a:rPr>
              <a:t>d</a:t>
            </a:r>
            <a:r>
              <a:rPr lang="en-US" altLang="en-US" dirty="0" smtClean="0">
                <a:sym typeface="Symbol" pitchFamily="18" charset="2"/>
              </a:rPr>
              <a:t> </a:t>
            </a:r>
          </a:p>
          <a:p>
            <a:pPr lvl="1" eaLnBrk="1" hangingPunct="1">
              <a:buFont typeface="Wingdings" pitchFamily="2" charset="2"/>
              <a:buNone/>
            </a:pPr>
            <a:endParaRPr lang="en-US" altLang="en-US" dirty="0" smtClean="0"/>
          </a:p>
          <a:p>
            <a:pPr lvl="1" eaLnBrk="1" hangingPunct="1"/>
            <a:r>
              <a:rPr lang="en-US" altLang="en-US" sz="2200" dirty="0" smtClean="0"/>
              <a:t>The summation notion says “Add up across all residents”. If there are 16 residents with 7 shifts per day in a 30 day month, there would be 7*30 = 210 constraints of this form and each would include 16 variables, one for each resident</a:t>
            </a:r>
          </a:p>
        </p:txBody>
      </p:sp>
      <p:sp>
        <p:nvSpPr>
          <p:cNvPr id="28675" name="标题 1"/>
          <p:cNvSpPr>
            <a:spLocks noGrp="1"/>
          </p:cNvSpPr>
          <p:nvPr>
            <p:ph type="title"/>
          </p:nvPr>
        </p:nvSpPr>
        <p:spPr>
          <a:xfrm>
            <a:off x="146050" y="46038"/>
            <a:ext cx="7954963" cy="741362"/>
          </a:xfrm>
        </p:spPr>
        <p:txBody>
          <a:bodyPr/>
          <a:lstStyle/>
          <a:p>
            <a:pPr eaLnBrk="1" hangingPunct="1"/>
            <a:r>
              <a:rPr lang="en-US" altLang="en-US" sz="2800" smtClean="0">
                <a:cs typeface="Arial" charset="0"/>
              </a:rPr>
              <a:t>Formulating the Residency Shift Scheduling Problem</a:t>
            </a:r>
          </a:p>
        </p:txBody>
      </p:sp>
      <p:sp>
        <p:nvSpPr>
          <p:cNvPr id="2867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297AB65C-61A7-40EF-A04F-91480B044005}" type="slidenum">
              <a:rPr lang="en-US" altLang="en-US" sz="1800" smtClean="0">
                <a:solidFill>
                  <a:srgbClr val="00274C"/>
                </a:solidFill>
              </a:rPr>
              <a:pPr>
                <a:spcAft>
                  <a:spcPct val="0"/>
                </a:spcAft>
                <a:buFontTx/>
                <a:buNone/>
              </a:pPr>
              <a:t>26</a:t>
            </a:fld>
            <a:endParaRPr lang="en-US" altLang="en-US" sz="1800" smtClean="0">
              <a:solidFill>
                <a:srgbClr val="00274C"/>
              </a:solidFill>
            </a:endParaRPr>
          </a:p>
        </p:txBody>
      </p:sp>
      <p:sp>
        <p:nvSpPr>
          <p:cNvPr id="2" name="TextBox 1"/>
          <p:cNvSpPr txBox="1">
            <a:spLocks noRot="1" noChangeAspect="1" noMove="1" noResize="1" noEditPoints="1" noAdjustHandles="1" noChangeArrowheads="1" noChangeShapeType="1" noTextEdit="1"/>
          </p:cNvSpPr>
          <p:nvPr/>
        </p:nvSpPr>
        <p:spPr>
          <a:xfrm>
            <a:off x="1252537" y="3543300"/>
            <a:ext cx="1604862" cy="764376"/>
          </a:xfrm>
          <a:prstGeom prst="rect">
            <a:avLst/>
          </a:prstGeom>
          <a:blipFill rotWithShape="1">
            <a:blip r:embed="rId2"/>
            <a:stretch>
              <a:fillRect/>
            </a:stretch>
          </a:blipFill>
        </p:spPr>
        <p:txBody>
          <a:bodyPr/>
          <a:lstStyle/>
          <a:p>
            <a:r>
              <a:rPr lang="en-US">
                <a:noFill/>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内容占位符 2"/>
          <p:cNvSpPr>
            <a:spLocks noGrp="1"/>
          </p:cNvSpPr>
          <p:nvPr>
            <p:ph idx="1"/>
          </p:nvPr>
        </p:nvSpPr>
        <p:spPr/>
        <p:txBody>
          <a:bodyPr/>
          <a:lstStyle/>
          <a:p>
            <a:pPr eaLnBrk="1" hangingPunct="1"/>
            <a:r>
              <a:rPr lang="en-US" altLang="en-US" dirty="0" smtClean="0"/>
              <a:t>Every resident needs between 12 and 16 shifts:</a:t>
            </a:r>
          </a:p>
          <a:p>
            <a:pPr lvl="1" eaLnBrk="1" hangingPunct="1"/>
            <a:r>
              <a:rPr lang="en-US" altLang="en-US" dirty="0" smtClean="0"/>
              <a:t>For each resident, we will have a separate constraint  </a:t>
            </a:r>
          </a:p>
          <a:p>
            <a:pPr lvl="1" eaLnBrk="1" hangingPunct="1"/>
            <a:r>
              <a:rPr lang="en-US" altLang="en-US" dirty="0" smtClean="0"/>
              <a:t>This constraint will sum all of the shifts assigned to that resident and constrain this sum to be between 12 and 16</a:t>
            </a:r>
          </a:p>
          <a:p>
            <a:pPr lvl="1" eaLnBrk="1" hangingPunct="1"/>
            <a:r>
              <a:rPr lang="en-US" altLang="en-US" dirty="0" smtClean="0">
                <a:sym typeface="Symbol" pitchFamily="18" charset="2"/>
              </a:rPr>
              <a:t> 				for all residents </a:t>
            </a:r>
            <a:r>
              <a:rPr lang="en-US" altLang="en-US" b="1" dirty="0" smtClean="0">
                <a:sym typeface="Symbol" pitchFamily="18" charset="2"/>
              </a:rPr>
              <a:t>r</a:t>
            </a:r>
            <a:r>
              <a:rPr lang="en-US" altLang="en-US" dirty="0" smtClean="0">
                <a:sym typeface="Symbol" pitchFamily="18" charset="2"/>
              </a:rPr>
              <a:t/>
            </a:r>
            <a:br>
              <a:rPr lang="en-US" altLang="en-US" dirty="0" smtClean="0">
                <a:sym typeface="Symbol" pitchFamily="18" charset="2"/>
              </a:rPr>
            </a:br>
            <a:endParaRPr lang="en-US" altLang="en-US" sz="1400" dirty="0" smtClean="0"/>
          </a:p>
          <a:p>
            <a:pPr lvl="1" eaLnBrk="1" hangingPunct="1"/>
            <a:r>
              <a:rPr lang="en-US" altLang="en-US" dirty="0" smtClean="0"/>
              <a:t>If we have 16 residents, then we’ll have 32 constraints of this type (one </a:t>
            </a:r>
            <a:r>
              <a:rPr lang="en-US" altLang="en-US" u="sng" dirty="0" smtClean="0"/>
              <a:t>&gt;</a:t>
            </a:r>
            <a:r>
              <a:rPr lang="en-US" altLang="en-US" dirty="0" smtClean="0"/>
              <a:t> and one </a:t>
            </a:r>
            <a:r>
              <a:rPr lang="en-US" altLang="en-US" u="sng" dirty="0" smtClean="0"/>
              <a:t>&lt;</a:t>
            </a:r>
            <a:r>
              <a:rPr lang="en-US" altLang="en-US" dirty="0" smtClean="0"/>
              <a:t> for each resident), and each of these constraints will include 7*30 variables</a:t>
            </a:r>
            <a:endParaRPr lang="en-US" altLang="en-US" u="sng" dirty="0" smtClean="0"/>
          </a:p>
        </p:txBody>
      </p:sp>
      <p:sp>
        <p:nvSpPr>
          <p:cNvPr id="29699" name="标题 1"/>
          <p:cNvSpPr>
            <a:spLocks noGrp="1"/>
          </p:cNvSpPr>
          <p:nvPr>
            <p:ph type="title"/>
          </p:nvPr>
        </p:nvSpPr>
        <p:spPr>
          <a:xfrm>
            <a:off x="146050" y="46038"/>
            <a:ext cx="7954963" cy="741362"/>
          </a:xfrm>
        </p:spPr>
        <p:txBody>
          <a:bodyPr/>
          <a:lstStyle/>
          <a:p>
            <a:pPr eaLnBrk="1" hangingPunct="1"/>
            <a:r>
              <a:rPr lang="en-US" altLang="en-US" sz="2800" smtClean="0">
                <a:cs typeface="Arial" charset="0"/>
              </a:rPr>
              <a:t>Formulating the Residency Shift Scheduling Problem</a:t>
            </a:r>
          </a:p>
        </p:txBody>
      </p:sp>
      <p:sp>
        <p:nvSpPr>
          <p:cNvPr id="2970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E8EA5349-B38F-4DF3-8B36-16CE599D1D9C}" type="slidenum">
              <a:rPr lang="en-US" altLang="en-US" sz="1800" smtClean="0">
                <a:solidFill>
                  <a:srgbClr val="00274C"/>
                </a:solidFill>
              </a:rPr>
              <a:pPr>
                <a:spcAft>
                  <a:spcPct val="0"/>
                </a:spcAft>
                <a:buFontTx/>
                <a:buNone/>
              </a:pPr>
              <a:t>27</a:t>
            </a:fld>
            <a:endParaRPr lang="en-US" altLang="en-US" sz="1800" smtClean="0">
              <a:solidFill>
                <a:srgbClr val="00274C"/>
              </a:solidFill>
            </a:endParaRPr>
          </a:p>
        </p:txBody>
      </p:sp>
      <p:sp>
        <p:nvSpPr>
          <p:cNvPr id="5" name="TextBox 4"/>
          <p:cNvSpPr txBox="1">
            <a:spLocks noRot="1" noChangeAspect="1" noMove="1" noResize="1" noEditPoints="1" noAdjustHandles="1" noChangeArrowheads="1" noChangeShapeType="1" noTextEdit="1"/>
          </p:cNvSpPr>
          <p:nvPr/>
        </p:nvSpPr>
        <p:spPr>
          <a:xfrm>
            <a:off x="1338262" y="3819525"/>
            <a:ext cx="2767040" cy="764376"/>
          </a:xfrm>
          <a:prstGeom prst="rect">
            <a:avLst/>
          </a:prstGeom>
          <a:blipFill rotWithShape="1">
            <a:blip r:embed="rId2"/>
            <a:stretch>
              <a:fillRect/>
            </a:stretch>
          </a:blipFill>
        </p:spPr>
        <p:txBody>
          <a:bodyPr/>
          <a:lstStyle/>
          <a:p>
            <a:r>
              <a:rPr lang="en-US">
                <a:noFill/>
              </a:rPr>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内容占位符 2"/>
          <p:cNvSpPr>
            <a:spLocks noGrp="1"/>
          </p:cNvSpPr>
          <p:nvPr>
            <p:ph idx="1"/>
          </p:nvPr>
        </p:nvSpPr>
        <p:spPr>
          <a:xfrm>
            <a:off x="457200" y="1000125"/>
            <a:ext cx="8229600" cy="4914900"/>
          </a:xfrm>
        </p:spPr>
        <p:txBody>
          <a:bodyPr/>
          <a:lstStyle/>
          <a:p>
            <a:pPr eaLnBrk="1" hangingPunct="1"/>
            <a:r>
              <a:rPr lang="en-US" altLang="en-US" dirty="0" smtClean="0"/>
              <a:t>Every resident needs between 2 and 5 night shifts:</a:t>
            </a:r>
          </a:p>
          <a:p>
            <a:pPr lvl="1" eaLnBrk="1" hangingPunct="1"/>
            <a:r>
              <a:rPr lang="en-US" altLang="en-US" dirty="0" smtClean="0"/>
              <a:t>For each resident, we will have a separate constraint</a:t>
            </a:r>
          </a:p>
          <a:p>
            <a:pPr lvl="1" eaLnBrk="1" hangingPunct="1"/>
            <a:r>
              <a:rPr lang="en-US" altLang="en-US" dirty="0" smtClean="0"/>
              <a:t>This constraint will sum all of the shifts </a:t>
            </a:r>
            <a:r>
              <a:rPr lang="en-US" altLang="en-US" i="1" dirty="0" smtClean="0"/>
              <a:t>that are classified as night shifts </a:t>
            </a:r>
            <a:r>
              <a:rPr lang="en-US" altLang="en-US" dirty="0" smtClean="0"/>
              <a:t>assigned to that resident and constrain this sum to be between 2 and 5</a:t>
            </a:r>
          </a:p>
          <a:p>
            <a:pPr lvl="1" eaLnBrk="1" hangingPunct="1"/>
            <a:r>
              <a:rPr lang="en-US" altLang="en-US" dirty="0" smtClean="0">
                <a:sym typeface="Symbol" pitchFamily="18" charset="2"/>
              </a:rPr>
              <a:t> 				for all residents </a:t>
            </a:r>
            <a:r>
              <a:rPr lang="en-US" altLang="en-US" b="1" dirty="0" smtClean="0">
                <a:sym typeface="Symbol" pitchFamily="18" charset="2"/>
              </a:rPr>
              <a:t>r</a:t>
            </a:r>
            <a:br>
              <a:rPr lang="en-US" altLang="en-US" b="1" dirty="0" smtClean="0">
                <a:sym typeface="Symbol" pitchFamily="18" charset="2"/>
              </a:rPr>
            </a:br>
            <a:endParaRPr lang="en-US" altLang="en-US" sz="1400" b="1" dirty="0" smtClean="0">
              <a:sym typeface="Symbol" pitchFamily="18" charset="2"/>
            </a:endParaRPr>
          </a:p>
          <a:p>
            <a:pPr lvl="1" eaLnBrk="1" hangingPunct="1"/>
            <a:r>
              <a:rPr lang="en-US" altLang="en-US" dirty="0" smtClean="0"/>
              <a:t>If we have 16 residents, then we’ll have 32 constraints of this type (one </a:t>
            </a:r>
            <a:r>
              <a:rPr lang="en-US" altLang="en-US" u="sng" dirty="0" smtClean="0"/>
              <a:t>&gt;</a:t>
            </a:r>
            <a:r>
              <a:rPr lang="en-US" altLang="en-US" dirty="0" smtClean="0"/>
              <a:t> and one </a:t>
            </a:r>
            <a:r>
              <a:rPr lang="en-US" altLang="en-US" u="sng" dirty="0" smtClean="0"/>
              <a:t>&lt;</a:t>
            </a:r>
            <a:r>
              <a:rPr lang="en-US" altLang="en-US" dirty="0" smtClean="0"/>
              <a:t> for each resident), and each of these constraints will include 7*30 variables</a:t>
            </a:r>
            <a:endParaRPr lang="en-US" altLang="en-US" u="sng" dirty="0" smtClean="0"/>
          </a:p>
          <a:p>
            <a:pPr lvl="1" eaLnBrk="1" hangingPunct="1"/>
            <a:endParaRPr lang="en-US" altLang="en-US" dirty="0" smtClean="0"/>
          </a:p>
          <a:p>
            <a:pPr lvl="1" eaLnBrk="1" hangingPunct="1"/>
            <a:endParaRPr lang="en-US" altLang="en-US" dirty="0" smtClean="0"/>
          </a:p>
          <a:p>
            <a:pPr eaLnBrk="1" hangingPunct="1"/>
            <a:endParaRPr lang="en-US" altLang="en-US" dirty="0" smtClean="0"/>
          </a:p>
        </p:txBody>
      </p:sp>
      <p:sp>
        <p:nvSpPr>
          <p:cNvPr id="30723" name="标题 1"/>
          <p:cNvSpPr>
            <a:spLocks noGrp="1"/>
          </p:cNvSpPr>
          <p:nvPr>
            <p:ph type="title"/>
          </p:nvPr>
        </p:nvSpPr>
        <p:spPr>
          <a:xfrm>
            <a:off x="146050" y="46038"/>
            <a:ext cx="7954963" cy="741362"/>
          </a:xfrm>
        </p:spPr>
        <p:txBody>
          <a:bodyPr/>
          <a:lstStyle/>
          <a:p>
            <a:pPr eaLnBrk="1" hangingPunct="1"/>
            <a:r>
              <a:rPr lang="en-US" altLang="en-US" sz="2800" smtClean="0">
                <a:cs typeface="Arial" charset="0"/>
              </a:rPr>
              <a:t>Formulating the Residency Shift Scheduling Problem</a:t>
            </a:r>
          </a:p>
        </p:txBody>
      </p:sp>
      <p:sp>
        <p:nvSpPr>
          <p:cNvPr id="3072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537AABDB-59AC-40E4-B558-7A38B056674C}" type="slidenum">
              <a:rPr lang="en-US" altLang="en-US" sz="1800" smtClean="0">
                <a:solidFill>
                  <a:srgbClr val="00274C"/>
                </a:solidFill>
              </a:rPr>
              <a:pPr>
                <a:spcAft>
                  <a:spcPct val="0"/>
                </a:spcAft>
                <a:buFontTx/>
                <a:buNone/>
              </a:pPr>
              <a:t>28</a:t>
            </a:fld>
            <a:endParaRPr lang="en-US" altLang="en-US" sz="1800" smtClean="0">
              <a:solidFill>
                <a:srgbClr val="00274C"/>
              </a:solidFill>
            </a:endParaRPr>
          </a:p>
        </p:txBody>
      </p:sp>
      <p:sp>
        <p:nvSpPr>
          <p:cNvPr id="5" name="TextBox 4"/>
          <p:cNvSpPr txBox="1">
            <a:spLocks noRot="1" noChangeAspect="1" noMove="1" noResize="1" noEditPoints="1" noAdjustHandles="1" noChangeArrowheads="1" noChangeShapeType="1" noTextEdit="1"/>
          </p:cNvSpPr>
          <p:nvPr/>
        </p:nvSpPr>
        <p:spPr>
          <a:xfrm>
            <a:off x="1338262" y="4000500"/>
            <a:ext cx="2531398" cy="764376"/>
          </a:xfrm>
          <a:prstGeom prst="rect">
            <a:avLst/>
          </a:prstGeom>
          <a:blipFill rotWithShape="1">
            <a:blip r:embed="rId2"/>
            <a:stretch>
              <a:fillRect/>
            </a:stretch>
          </a:blipFill>
        </p:spPr>
        <p:txBody>
          <a:bodyPr/>
          <a:lstStyle/>
          <a:p>
            <a:r>
              <a:rPr lang="en-US">
                <a:noFill/>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内容占位符 2"/>
          <p:cNvSpPr>
            <a:spLocks noGrp="1"/>
          </p:cNvSpPr>
          <p:nvPr>
            <p:ph idx="1"/>
          </p:nvPr>
        </p:nvSpPr>
        <p:spPr>
          <a:xfrm>
            <a:off x="457200" y="1000124"/>
            <a:ext cx="8155172" cy="5188025"/>
          </a:xfrm>
        </p:spPr>
        <p:txBody>
          <a:bodyPr/>
          <a:lstStyle/>
          <a:p>
            <a:pPr eaLnBrk="1" hangingPunct="1"/>
            <a:r>
              <a:rPr lang="en-US" altLang="en-US" dirty="0" smtClean="0"/>
              <a:t>Every resident needs adequate </a:t>
            </a:r>
            <a:r>
              <a:rPr lang="en-US" altLang="en-US" dirty="0" smtClean="0"/>
              <a:t>rest (10 hours) </a:t>
            </a:r>
            <a:r>
              <a:rPr lang="en-US" altLang="en-US" dirty="0" smtClean="0"/>
              <a:t>between </a:t>
            </a:r>
            <a:r>
              <a:rPr lang="en-US" altLang="en-US" dirty="0" smtClean="0"/>
              <a:t>shifts:</a:t>
            </a:r>
            <a:endParaRPr lang="en-US" altLang="en-US" dirty="0" smtClean="0"/>
          </a:p>
          <a:p>
            <a:pPr lvl="1" eaLnBrk="1" hangingPunct="1"/>
            <a:r>
              <a:rPr lang="en-US" altLang="en-US" sz="2200" dirty="0" smtClean="0"/>
              <a:t>For each resident, day, and shift we will have a separate constraint</a:t>
            </a:r>
          </a:p>
          <a:p>
            <a:pPr lvl="1" eaLnBrk="1" hangingPunct="1"/>
            <a:r>
              <a:rPr lang="en-US" altLang="en-US" sz="2200" dirty="0" smtClean="0"/>
              <a:t>This constraint will </a:t>
            </a:r>
            <a:r>
              <a:rPr lang="en-US" altLang="en-US" sz="2200" dirty="0" smtClean="0">
                <a:sym typeface="Symbol" pitchFamily="18" charset="2"/>
              </a:rPr>
              <a:t>sum a shift (</a:t>
            </a:r>
            <a:r>
              <a:rPr lang="en-US" altLang="en-US" sz="2200" dirty="0" err="1" smtClean="0">
                <a:sym typeface="Symbol" pitchFamily="18" charset="2"/>
              </a:rPr>
              <a:t>x</a:t>
            </a:r>
            <a:r>
              <a:rPr lang="en-US" altLang="en-US" sz="2200" baseline="-25000" dirty="0" err="1" smtClean="0">
                <a:sym typeface="Symbol" pitchFamily="18" charset="2"/>
              </a:rPr>
              <a:t>rsd</a:t>
            </a:r>
            <a:r>
              <a:rPr lang="en-US" altLang="en-US" sz="2200" dirty="0" smtClean="0">
                <a:sym typeface="Symbol" pitchFamily="18" charset="2"/>
              </a:rPr>
              <a:t>) and the set of shifts that are incompatible with this shift (because they begin within 10 hours of this shift ending)	</a:t>
            </a:r>
          </a:p>
          <a:p>
            <a:pPr lvl="1" eaLnBrk="1" hangingPunct="1"/>
            <a:r>
              <a:rPr lang="en-US" altLang="en-US" sz="2200" dirty="0" smtClean="0">
                <a:sym typeface="Symbol" pitchFamily="18" charset="2"/>
              </a:rPr>
              <a:t>					for all residents </a:t>
            </a:r>
            <a:r>
              <a:rPr lang="en-US" altLang="en-US" sz="2200" b="1" dirty="0" smtClean="0">
                <a:sym typeface="Symbol" pitchFamily="18" charset="2"/>
              </a:rPr>
              <a:t>r</a:t>
            </a:r>
            <a:r>
              <a:rPr lang="en-US" altLang="en-US" sz="2200" dirty="0" smtClean="0">
                <a:sym typeface="Symbol" pitchFamily="18" charset="2"/>
              </a:rPr>
              <a:t>, days </a:t>
            </a:r>
            <a:r>
              <a:rPr lang="en-US" altLang="en-US" sz="2200" b="1" dirty="0" smtClean="0">
                <a:sym typeface="Symbol" pitchFamily="18" charset="2"/>
              </a:rPr>
              <a:t>d</a:t>
            </a:r>
            <a:r>
              <a:rPr lang="en-US" altLang="en-US" sz="2200" dirty="0" smtClean="0">
                <a:sym typeface="Symbol" pitchFamily="18" charset="2"/>
              </a:rPr>
              <a:t>, 					and shifts </a:t>
            </a:r>
            <a:r>
              <a:rPr lang="en-US" altLang="en-US" sz="2200" b="1" dirty="0" smtClean="0">
                <a:sym typeface="Symbol" pitchFamily="18" charset="2"/>
              </a:rPr>
              <a:t>s</a:t>
            </a:r>
            <a:r>
              <a:rPr lang="en-US" altLang="en-US" sz="2200" dirty="0" smtClean="0">
                <a:sym typeface="Symbol" pitchFamily="18" charset="2"/>
              </a:rPr>
              <a:t>, where </a:t>
            </a:r>
            <a:r>
              <a:rPr lang="en-US" altLang="en-US" sz="2200" dirty="0" err="1" smtClean="0">
                <a:sym typeface="Symbol" pitchFamily="18" charset="2"/>
              </a:rPr>
              <a:t>L</a:t>
            </a:r>
            <a:r>
              <a:rPr lang="en-US" altLang="en-US" sz="2200" baseline="-25000" dirty="0" err="1" smtClean="0">
                <a:sym typeface="Symbol" pitchFamily="18" charset="2"/>
              </a:rPr>
              <a:t>sd</a:t>
            </a:r>
            <a:r>
              <a:rPr lang="en-US" altLang="en-US" sz="2200" dirty="0" smtClean="0">
                <a:sym typeface="Symbol" pitchFamily="18" charset="2"/>
              </a:rPr>
              <a:t> is 					the set of shifts that are incompatible with shift </a:t>
            </a:r>
            <a:r>
              <a:rPr lang="en-US" altLang="en-US" sz="2200" b="1" dirty="0" smtClean="0">
                <a:sym typeface="Symbol" pitchFamily="18" charset="2"/>
              </a:rPr>
              <a:t>s</a:t>
            </a:r>
            <a:r>
              <a:rPr lang="en-US" altLang="en-US" sz="2200" dirty="0" smtClean="0">
                <a:sym typeface="Symbol" pitchFamily="18" charset="2"/>
              </a:rPr>
              <a:t> on day </a:t>
            </a:r>
            <a:r>
              <a:rPr lang="en-US" altLang="en-US" sz="2200" b="1" dirty="0" smtClean="0">
                <a:sym typeface="Symbol" pitchFamily="18" charset="2"/>
              </a:rPr>
              <a:t>d</a:t>
            </a:r>
            <a:r>
              <a:rPr lang="en-US" altLang="en-US" sz="2200" dirty="0" smtClean="0">
                <a:sym typeface="Symbol" pitchFamily="18" charset="2"/>
              </a:rPr>
              <a:t> </a:t>
            </a:r>
            <a:r>
              <a:rPr lang="en-US" altLang="en-US" sz="2200" dirty="0" smtClean="0">
                <a:sym typeface="Symbol" pitchFamily="18" charset="2"/>
              </a:rPr>
              <a:t>due to the ten-hour rule</a:t>
            </a:r>
          </a:p>
          <a:p>
            <a:pPr lvl="1" eaLnBrk="1" hangingPunct="1"/>
            <a:r>
              <a:rPr lang="en-US" altLang="en-US" sz="2200" dirty="0" smtClean="0"/>
              <a:t>A </a:t>
            </a:r>
            <a:r>
              <a:rPr lang="en-US" altLang="en-US" sz="2200" dirty="0" smtClean="0">
                <a:sym typeface="Symbol" pitchFamily="18" charset="2"/>
              </a:rPr>
              <a:t>problem with 16 residents and 7 shifts per day in a 30-day month will therefore require 16*7*30 = 3360 constraints of this form</a:t>
            </a:r>
            <a:endParaRPr lang="en-US" altLang="en-US" sz="2200" dirty="0" smtClean="0"/>
          </a:p>
          <a:p>
            <a:pPr eaLnBrk="1" hangingPunct="1"/>
            <a:endParaRPr lang="en-US" altLang="en-US" dirty="0" smtClean="0"/>
          </a:p>
        </p:txBody>
      </p:sp>
      <p:sp>
        <p:nvSpPr>
          <p:cNvPr id="30723" name="标题 1"/>
          <p:cNvSpPr>
            <a:spLocks noGrp="1"/>
          </p:cNvSpPr>
          <p:nvPr>
            <p:ph type="title"/>
          </p:nvPr>
        </p:nvSpPr>
        <p:spPr>
          <a:xfrm>
            <a:off x="146050" y="46038"/>
            <a:ext cx="7954963" cy="741362"/>
          </a:xfrm>
        </p:spPr>
        <p:txBody>
          <a:bodyPr/>
          <a:lstStyle/>
          <a:p>
            <a:pPr eaLnBrk="1" hangingPunct="1"/>
            <a:r>
              <a:rPr lang="en-US" altLang="en-US" sz="2800" smtClean="0">
                <a:cs typeface="Arial" charset="0"/>
              </a:rPr>
              <a:t>Formulating the Residency Shift Scheduling Problem</a:t>
            </a:r>
          </a:p>
        </p:txBody>
      </p:sp>
      <p:sp>
        <p:nvSpPr>
          <p:cNvPr id="3072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537AABDB-59AC-40E4-B558-7A38B056674C}" type="slidenum">
              <a:rPr lang="en-US" altLang="en-US" sz="1800" smtClean="0">
                <a:solidFill>
                  <a:srgbClr val="00274C"/>
                </a:solidFill>
              </a:rPr>
              <a:pPr>
                <a:spcAft>
                  <a:spcPct val="0"/>
                </a:spcAft>
                <a:buFontTx/>
                <a:buNone/>
              </a:pPr>
              <a:t>29</a:t>
            </a:fld>
            <a:endParaRPr lang="en-US" altLang="en-US" sz="1800" smtClean="0">
              <a:solidFill>
                <a:srgbClr val="00274C"/>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7731" y="3695065"/>
            <a:ext cx="3016156" cy="975149"/>
          </a:xfrm>
          <a:prstGeom prst="rect">
            <a:avLst/>
          </a:prstGeom>
        </p:spPr>
      </p:pic>
    </p:spTree>
    <p:extLst>
      <p:ext uri="{BB962C8B-B14F-4D97-AF65-F5344CB8AC3E}">
        <p14:creationId xmlns:p14="http://schemas.microsoft.com/office/powerpoint/2010/main" val="1109344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内容占位符 2"/>
          <p:cNvSpPr>
            <a:spLocks noGrp="1"/>
          </p:cNvSpPr>
          <p:nvPr>
            <p:ph idx="1"/>
          </p:nvPr>
        </p:nvSpPr>
        <p:spPr>
          <a:xfrm>
            <a:off x="466725" y="1211263"/>
            <a:ext cx="8229600" cy="4914900"/>
          </a:xfrm>
        </p:spPr>
        <p:txBody>
          <a:bodyPr/>
          <a:lstStyle/>
          <a:p>
            <a:pPr eaLnBrk="1" hangingPunct="1"/>
            <a:r>
              <a:rPr lang="en-US" altLang="en-US" smtClean="0">
                <a:hlinkClick r:id="rId3" action="ppaction://hlinksldjump"/>
              </a:rPr>
              <a:t>Background: What is residency shift scheduling?</a:t>
            </a:r>
            <a:endParaRPr lang="en-US" altLang="en-US" smtClean="0"/>
          </a:p>
          <a:p>
            <a:pPr eaLnBrk="1" hangingPunct="1"/>
            <a:r>
              <a:rPr lang="en-US" altLang="en-US" smtClean="0">
                <a:hlinkClick r:id="rId4" action="ppaction://hlinksldjump"/>
              </a:rPr>
              <a:t>The Residency Shift Scheduling Game</a:t>
            </a:r>
            <a:endParaRPr lang="en-US" altLang="en-US" smtClean="0"/>
          </a:p>
          <a:p>
            <a:pPr eaLnBrk="1" hangingPunct="1"/>
            <a:r>
              <a:rPr lang="en-US" altLang="en-US" smtClean="0">
                <a:hlinkClick r:id="rId5" action="ppaction://hlinksldjump"/>
              </a:rPr>
              <a:t>A Brief Introduction to Mathematical Programming</a:t>
            </a:r>
            <a:endParaRPr lang="en-US" altLang="en-US" smtClean="0"/>
          </a:p>
          <a:p>
            <a:pPr eaLnBrk="1" hangingPunct="1"/>
            <a:r>
              <a:rPr lang="en-US" altLang="en-US" smtClean="0">
                <a:hlinkClick r:id="rId6" action="ppaction://hlinksldjump"/>
              </a:rPr>
              <a:t>Formulating the Residency Shift Scheduling Problem</a:t>
            </a:r>
            <a:endParaRPr lang="en-US" altLang="en-US" smtClean="0"/>
          </a:p>
          <a:p>
            <a:pPr eaLnBrk="1" hangingPunct="1"/>
            <a:r>
              <a:rPr lang="en-US" altLang="en-US" smtClean="0">
                <a:hlinkClick r:id="rId7" action="ppaction://hlinksldjump"/>
              </a:rPr>
              <a:t>Solving the Residency Shift Scheduling Problem with Open Solver</a:t>
            </a:r>
            <a:endParaRPr lang="en-US" altLang="en-US" smtClean="0"/>
          </a:p>
          <a:p>
            <a:pPr eaLnBrk="1" hangingPunct="1"/>
            <a:r>
              <a:rPr lang="en-US" altLang="en-US" smtClean="0">
                <a:hlinkClick r:id="rId8" action="ppaction://hlinksldjump"/>
              </a:rPr>
              <a:t>Where to Learn More</a:t>
            </a:r>
            <a:endParaRPr lang="en-US" altLang="en-US" smtClean="0"/>
          </a:p>
          <a:p>
            <a:pPr eaLnBrk="1" hangingPunct="1"/>
            <a:endParaRPr lang="en-US" altLang="en-US" smtClean="0"/>
          </a:p>
        </p:txBody>
      </p:sp>
      <p:sp>
        <p:nvSpPr>
          <p:cNvPr id="24579" name="标题 1"/>
          <p:cNvSpPr>
            <a:spLocks noGrp="1"/>
          </p:cNvSpPr>
          <p:nvPr>
            <p:ph type="title"/>
          </p:nvPr>
        </p:nvSpPr>
        <p:spPr>
          <a:xfrm>
            <a:off x="146050" y="46038"/>
            <a:ext cx="7954963" cy="741362"/>
          </a:xfrm>
        </p:spPr>
        <p:txBody>
          <a:bodyPr rtlCol="0">
            <a:normAutofit fontScale="90000"/>
          </a:bodyPr>
          <a:lstStyle/>
          <a:p>
            <a:pPr eaLnBrk="1" fontAlgn="auto" hangingPunct="1">
              <a:spcAft>
                <a:spcPts val="0"/>
              </a:spcAft>
              <a:defRPr/>
            </a:pPr>
            <a:r>
              <a:rPr lang="en-US" altLang="en-US" dirty="0" smtClean="0"/>
              <a:t>Overview</a:t>
            </a:r>
          </a:p>
        </p:txBody>
      </p:sp>
      <p:sp>
        <p:nvSpPr>
          <p:cNvPr id="512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6CBECD13-0528-4E2B-8800-E5FB5FF510AB}" type="slidenum">
              <a:rPr lang="en-US" altLang="en-US" sz="1800" smtClean="0">
                <a:solidFill>
                  <a:srgbClr val="00274C"/>
                </a:solidFill>
              </a:rPr>
              <a:pPr>
                <a:spcAft>
                  <a:spcPct val="0"/>
                </a:spcAft>
                <a:buFontTx/>
                <a:buNone/>
              </a:pPr>
              <a:t>3</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内容占位符 2"/>
          <p:cNvSpPr>
            <a:spLocks noGrp="1"/>
          </p:cNvSpPr>
          <p:nvPr>
            <p:ph idx="1"/>
          </p:nvPr>
        </p:nvSpPr>
        <p:spPr>
          <a:xfrm>
            <a:off x="457200" y="1057275"/>
            <a:ext cx="8229600" cy="4914900"/>
          </a:xfrm>
        </p:spPr>
        <p:txBody>
          <a:bodyPr/>
          <a:lstStyle/>
          <a:p>
            <a:pPr eaLnBrk="1" hangingPunct="1">
              <a:defRPr/>
            </a:pPr>
            <a:r>
              <a:rPr lang="en-US" altLang="en-US" dirty="0" smtClean="0"/>
              <a:t>Interns cannot work the first or last shift of the day:</a:t>
            </a:r>
          </a:p>
          <a:p>
            <a:pPr lvl="1" eaLnBrk="1" hangingPunct="1">
              <a:defRPr/>
            </a:pPr>
            <a:r>
              <a:rPr lang="en-US" altLang="en-US" dirty="0" smtClean="0"/>
              <a:t>For each of these shifts, all residents of type “intern” are not allowed as candidate choice</a:t>
            </a:r>
          </a:p>
          <a:p>
            <a:pPr marL="457200" lvl="1" indent="0" eaLnBrk="1" hangingPunct="1">
              <a:buNone/>
              <a:defRPr/>
            </a:pPr>
            <a:r>
              <a:rPr lang="en-US" altLang="en-US" dirty="0" smtClean="0"/>
              <a:t>	</a:t>
            </a:r>
          </a:p>
          <a:p>
            <a:pPr marL="914400" lvl="2" indent="0" eaLnBrk="1" hangingPunct="1">
              <a:buNone/>
              <a:defRPr/>
            </a:pPr>
            <a:r>
              <a:rPr lang="en-US" altLang="en-US" dirty="0"/>
              <a:t>	</a:t>
            </a:r>
            <a:r>
              <a:rPr lang="en-US" altLang="en-US" dirty="0" smtClean="0"/>
              <a:t>			for all </a:t>
            </a:r>
            <a:r>
              <a:rPr lang="en-US" altLang="en-US" b="1" dirty="0" smtClean="0"/>
              <a:t>r</a:t>
            </a:r>
            <a:r>
              <a:rPr lang="en-US" altLang="en-US" dirty="0" smtClean="0"/>
              <a:t> of type “intern”</a:t>
            </a:r>
            <a:r>
              <a:rPr lang="en-US" altLang="en-US" b="1" dirty="0" smtClean="0"/>
              <a:t>	</a:t>
            </a:r>
          </a:p>
          <a:p>
            <a:pPr marL="914400" lvl="2" indent="0" eaLnBrk="1" hangingPunct="1">
              <a:buNone/>
              <a:defRPr/>
            </a:pPr>
            <a:r>
              <a:rPr lang="en-US" altLang="en-US" dirty="0" smtClean="0"/>
              <a:t>				for </a:t>
            </a:r>
            <a:r>
              <a:rPr lang="en-US" altLang="en-US" dirty="0"/>
              <a:t>all </a:t>
            </a:r>
            <a:r>
              <a:rPr lang="en-US" altLang="en-US" b="1" dirty="0"/>
              <a:t>r</a:t>
            </a:r>
            <a:r>
              <a:rPr lang="en-US" altLang="en-US" dirty="0"/>
              <a:t> </a:t>
            </a:r>
            <a:r>
              <a:rPr lang="en-US" altLang="en-US" dirty="0" smtClean="0"/>
              <a:t>of type “intern”</a:t>
            </a:r>
            <a:r>
              <a:rPr lang="en-US" altLang="en-US" b="1" dirty="0" smtClean="0"/>
              <a:t>						</a:t>
            </a:r>
            <a:endParaRPr lang="en-US" altLang="en-US" dirty="0" smtClean="0">
              <a:sym typeface="Symbol" pitchFamily="18" charset="2"/>
            </a:endParaRPr>
          </a:p>
          <a:p>
            <a:pPr lvl="1" eaLnBrk="1" hangingPunct="1">
              <a:defRPr/>
            </a:pPr>
            <a:r>
              <a:rPr lang="en-US" altLang="en-US" dirty="0" smtClean="0">
                <a:sym typeface="Symbol" pitchFamily="18" charset="2"/>
              </a:rPr>
              <a:t>A problem with 8 interns and 2 constraints each, yields 16 constraints of this type</a:t>
            </a:r>
            <a:endParaRPr lang="en-US" altLang="en-US" dirty="0" smtClean="0"/>
          </a:p>
        </p:txBody>
      </p:sp>
      <p:sp>
        <p:nvSpPr>
          <p:cNvPr id="31747" name="标题 1"/>
          <p:cNvSpPr>
            <a:spLocks noGrp="1"/>
          </p:cNvSpPr>
          <p:nvPr>
            <p:ph type="title"/>
          </p:nvPr>
        </p:nvSpPr>
        <p:spPr>
          <a:xfrm>
            <a:off x="146050" y="46038"/>
            <a:ext cx="7954963" cy="741362"/>
          </a:xfrm>
        </p:spPr>
        <p:txBody>
          <a:bodyPr/>
          <a:lstStyle/>
          <a:p>
            <a:pPr eaLnBrk="1" hangingPunct="1"/>
            <a:r>
              <a:rPr lang="en-US" altLang="en-US" sz="2800" dirty="0" smtClean="0">
                <a:cs typeface="Arial" charset="0"/>
              </a:rPr>
              <a:t>Formulating the Residency Shift Scheduling Problem</a:t>
            </a:r>
          </a:p>
        </p:txBody>
      </p:sp>
      <p:sp>
        <p:nvSpPr>
          <p:cNvPr id="31748"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85A9115E-774C-4D0A-BF7A-F0FD2476CB2F}" type="slidenum">
              <a:rPr lang="en-US" altLang="en-US" sz="1800" smtClean="0">
                <a:solidFill>
                  <a:srgbClr val="00274C"/>
                </a:solidFill>
              </a:rPr>
              <a:pPr>
                <a:spcAft>
                  <a:spcPct val="0"/>
                </a:spcAft>
                <a:buFontTx/>
                <a:buNone/>
              </a:pPr>
              <a:t>30</a:t>
            </a:fld>
            <a:endParaRPr lang="en-US" altLang="en-US" sz="1800" smtClean="0">
              <a:solidFill>
                <a:srgbClr val="00274C"/>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9050" y="3048146"/>
            <a:ext cx="2315492" cy="96008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9050" y="4189985"/>
            <a:ext cx="2315492" cy="977971"/>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内容占位符 2"/>
          <p:cNvSpPr>
            <a:spLocks noGrp="1"/>
          </p:cNvSpPr>
          <p:nvPr>
            <p:ph idx="1"/>
          </p:nvPr>
        </p:nvSpPr>
        <p:spPr>
          <a:xfrm>
            <a:off x="457200" y="1057275"/>
            <a:ext cx="8229600" cy="4914900"/>
          </a:xfrm>
        </p:spPr>
        <p:txBody>
          <a:bodyPr/>
          <a:lstStyle/>
          <a:p>
            <a:pPr eaLnBrk="1" hangingPunct="1">
              <a:defRPr/>
            </a:pPr>
            <a:r>
              <a:rPr lang="en-US" altLang="en-US" dirty="0" smtClean="0"/>
              <a:t>Each resident has a specific day of week he or she cannot work, D</a:t>
            </a:r>
            <a:r>
              <a:rPr lang="en-US" altLang="en-US" baseline="-25000" dirty="0" smtClean="0"/>
              <a:t>r</a:t>
            </a:r>
            <a:r>
              <a:rPr lang="en-US" altLang="en-US" dirty="0" smtClean="0"/>
              <a:t> is the set of corresponding days in the month</a:t>
            </a:r>
          </a:p>
          <a:p>
            <a:pPr lvl="1" eaLnBrk="1" hangingPunct="1">
              <a:defRPr/>
            </a:pPr>
            <a:r>
              <a:rPr lang="en-US" altLang="en-US" dirty="0" smtClean="0"/>
              <a:t>For each </a:t>
            </a:r>
          </a:p>
          <a:p>
            <a:pPr marL="457200" lvl="1" indent="0" eaLnBrk="1" hangingPunct="1">
              <a:buNone/>
              <a:defRPr/>
            </a:pPr>
            <a:r>
              <a:rPr lang="en-US" altLang="en-US" dirty="0"/>
              <a:t>	</a:t>
            </a:r>
            <a:r>
              <a:rPr lang="en-US" altLang="en-US" dirty="0" smtClean="0"/>
              <a:t>			for all </a:t>
            </a:r>
            <a:r>
              <a:rPr lang="en-US" altLang="en-US" b="1" dirty="0" smtClean="0"/>
              <a:t>r</a:t>
            </a:r>
            <a:r>
              <a:rPr lang="en-US" altLang="en-US" dirty="0" smtClean="0"/>
              <a:t> in </a:t>
            </a:r>
            <a:r>
              <a:rPr lang="en-US" altLang="en-US" b="1" dirty="0" smtClean="0"/>
              <a:t>R, </a:t>
            </a:r>
            <a:r>
              <a:rPr lang="en-US" altLang="en-US" b="1" dirty="0" smtClean="0"/>
              <a:t>s </a:t>
            </a:r>
            <a:r>
              <a:rPr lang="en-US" altLang="en-US" dirty="0" smtClean="0"/>
              <a:t>in</a:t>
            </a:r>
            <a:r>
              <a:rPr lang="en-US" altLang="en-US" b="1" dirty="0" smtClean="0"/>
              <a:t> S, d </a:t>
            </a:r>
            <a:r>
              <a:rPr lang="en-US" altLang="en-US" dirty="0" smtClean="0"/>
              <a:t>in </a:t>
            </a:r>
            <a:r>
              <a:rPr lang="en-US" altLang="en-US" dirty="0" err="1" smtClean="0"/>
              <a:t>D</a:t>
            </a:r>
            <a:r>
              <a:rPr lang="en-US" altLang="en-US" baseline="-25000" dirty="0" err="1" smtClean="0"/>
              <a:t>r</a:t>
            </a:r>
            <a:r>
              <a:rPr lang="en-US" altLang="en-US" b="1" dirty="0" smtClean="0"/>
              <a:t>				</a:t>
            </a:r>
            <a:endParaRPr lang="en-US" altLang="en-US" dirty="0" smtClean="0">
              <a:sym typeface="Symbol" pitchFamily="18" charset="2"/>
            </a:endParaRPr>
          </a:p>
          <a:p>
            <a:pPr lvl="1" eaLnBrk="1" hangingPunct="1">
              <a:defRPr/>
            </a:pPr>
            <a:r>
              <a:rPr lang="en-US" altLang="en-US" dirty="0" smtClean="0">
                <a:sym typeface="Symbol" pitchFamily="18" charset="2"/>
              </a:rPr>
              <a:t>A problem with 16 residents (each with one day they cannot work) yields 448 constraints of this type</a:t>
            </a:r>
            <a:endParaRPr lang="en-US" altLang="en-US" dirty="0" smtClean="0"/>
          </a:p>
        </p:txBody>
      </p:sp>
      <p:sp>
        <p:nvSpPr>
          <p:cNvPr id="31747" name="标题 1"/>
          <p:cNvSpPr>
            <a:spLocks noGrp="1"/>
          </p:cNvSpPr>
          <p:nvPr>
            <p:ph type="title"/>
          </p:nvPr>
        </p:nvSpPr>
        <p:spPr>
          <a:xfrm>
            <a:off x="146050" y="46038"/>
            <a:ext cx="7954963" cy="741362"/>
          </a:xfrm>
        </p:spPr>
        <p:txBody>
          <a:bodyPr/>
          <a:lstStyle/>
          <a:p>
            <a:pPr eaLnBrk="1" hangingPunct="1"/>
            <a:r>
              <a:rPr lang="en-US" altLang="en-US" sz="2800" dirty="0" smtClean="0">
                <a:cs typeface="Arial" charset="0"/>
              </a:rPr>
              <a:t>Formulating the Residency Shift Scheduling Problem</a:t>
            </a:r>
          </a:p>
        </p:txBody>
      </p:sp>
      <p:sp>
        <p:nvSpPr>
          <p:cNvPr id="31748"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85A9115E-774C-4D0A-BF7A-F0FD2476CB2F}" type="slidenum">
              <a:rPr lang="en-US" altLang="en-US" sz="1800" smtClean="0">
                <a:solidFill>
                  <a:srgbClr val="00274C"/>
                </a:solidFill>
              </a:rPr>
              <a:pPr>
                <a:spcAft>
                  <a:spcPct val="0"/>
                </a:spcAft>
                <a:buFontTx/>
                <a:buNone/>
              </a:pPr>
              <a:t>31</a:t>
            </a:fld>
            <a:endParaRPr lang="en-US" altLang="en-US" sz="1800" smtClean="0">
              <a:solidFill>
                <a:srgbClr val="00274C"/>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3108" y="2821459"/>
            <a:ext cx="1934223" cy="849171"/>
          </a:xfrm>
          <a:prstGeom prst="rect">
            <a:avLst/>
          </a:prstGeom>
        </p:spPr>
      </p:pic>
    </p:spTree>
    <p:extLst>
      <p:ext uri="{BB962C8B-B14F-4D97-AF65-F5344CB8AC3E}">
        <p14:creationId xmlns:p14="http://schemas.microsoft.com/office/powerpoint/2010/main" val="42822479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cs typeface="Arial" charset="0"/>
              </a:rPr>
              <a:t>Formulating the Residency Shift Scheduling Problem</a:t>
            </a:r>
            <a:endParaRPr lang="en-US" sz="2800" dirty="0"/>
          </a:p>
        </p:txBody>
      </p:sp>
      <p:sp>
        <p:nvSpPr>
          <p:cNvPr id="3" name="Content Placeholder 2"/>
          <p:cNvSpPr>
            <a:spLocks noGrp="1"/>
          </p:cNvSpPr>
          <p:nvPr>
            <p:ph idx="1"/>
          </p:nvPr>
        </p:nvSpPr>
        <p:spPr/>
        <p:txBody>
          <a:bodyPr/>
          <a:lstStyle/>
          <a:p>
            <a:r>
              <a:rPr lang="en-US" dirty="0" smtClean="0"/>
              <a:t>Total problem size:</a:t>
            </a:r>
          </a:p>
          <a:p>
            <a:pPr lvl="1"/>
            <a:r>
              <a:rPr lang="en-US" dirty="0" smtClean="0"/>
              <a:t>3360 binary variables</a:t>
            </a:r>
          </a:p>
          <a:p>
            <a:pPr lvl="1"/>
            <a:r>
              <a:rPr lang="en-US" dirty="0" smtClean="0"/>
              <a:t>4098 constraints</a:t>
            </a:r>
          </a:p>
          <a:p>
            <a:pPr lvl="1"/>
            <a:endParaRPr lang="en-US" dirty="0"/>
          </a:p>
        </p:txBody>
      </p:sp>
      <p:sp>
        <p:nvSpPr>
          <p:cNvPr id="4" name="Slide Number Placeholder 3"/>
          <p:cNvSpPr>
            <a:spLocks noGrp="1"/>
          </p:cNvSpPr>
          <p:nvPr>
            <p:ph type="sldNum" sz="quarter" idx="10"/>
          </p:nvPr>
        </p:nvSpPr>
        <p:spPr/>
        <p:txBody>
          <a:bodyPr/>
          <a:lstStyle/>
          <a:p>
            <a:pPr>
              <a:defRPr/>
            </a:pPr>
            <a:fld id="{57B6D477-38A9-4EC8-955B-B32B5B675A17}" type="slidenum">
              <a:rPr lang="en-US" altLang="en-US" smtClean="0"/>
              <a:pPr>
                <a:defRPr/>
              </a:pPr>
              <a:t>32</a:t>
            </a:fld>
            <a:endParaRPr lang="en-US" altLang="en-US"/>
          </a:p>
        </p:txBody>
      </p:sp>
    </p:spTree>
    <p:extLst>
      <p:ext uri="{BB962C8B-B14F-4D97-AF65-F5344CB8AC3E}">
        <p14:creationId xmlns:p14="http://schemas.microsoft.com/office/powerpoint/2010/main" val="31211174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366713" y="1600200"/>
            <a:ext cx="8220075"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lgn="ctr" eaLnBrk="1" hangingPunct="1">
              <a:spcAft>
                <a:spcPct val="0"/>
              </a:spcAft>
              <a:buFontTx/>
              <a:buNone/>
            </a:pPr>
            <a:r>
              <a:rPr lang="en-US" altLang="en-US" sz="5600"/>
              <a:t>Solving the Residency Shift</a:t>
            </a:r>
          </a:p>
          <a:p>
            <a:pPr algn="ctr" eaLnBrk="1" hangingPunct="1">
              <a:spcAft>
                <a:spcPct val="0"/>
              </a:spcAft>
              <a:buFontTx/>
              <a:buNone/>
            </a:pPr>
            <a:r>
              <a:rPr lang="en-US" altLang="en-US" sz="5600"/>
              <a:t>Scheduling Problem Using</a:t>
            </a:r>
          </a:p>
          <a:p>
            <a:pPr algn="ctr" eaLnBrk="1" hangingPunct="1">
              <a:spcAft>
                <a:spcPct val="0"/>
              </a:spcAft>
              <a:buFontTx/>
              <a:buNone/>
            </a:pPr>
            <a:r>
              <a:rPr lang="en-US" altLang="en-US" sz="5600"/>
              <a:t>OpenSolver</a:t>
            </a:r>
          </a:p>
        </p:txBody>
      </p:sp>
      <p:sp>
        <p:nvSpPr>
          <p:cNvPr id="32771"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0C2E6F2C-B14A-44AA-8487-F73A5FC45A32}" type="slidenum">
              <a:rPr lang="en-US" altLang="en-US" sz="1800" smtClean="0">
                <a:solidFill>
                  <a:srgbClr val="00274C"/>
                </a:solidFill>
              </a:rPr>
              <a:pPr>
                <a:spcAft>
                  <a:spcPct val="0"/>
                </a:spcAft>
                <a:buFontTx/>
                <a:buNone/>
              </a:pPr>
              <a:t>33</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内容占位符 2"/>
          <p:cNvSpPr>
            <a:spLocks noGrp="1"/>
          </p:cNvSpPr>
          <p:nvPr>
            <p:ph idx="1"/>
          </p:nvPr>
        </p:nvSpPr>
        <p:spPr/>
        <p:txBody>
          <a:bodyPr/>
          <a:lstStyle/>
          <a:p>
            <a:pPr eaLnBrk="1" hangingPunct="1"/>
            <a:r>
              <a:rPr lang="en-US" altLang="en-US" sz="2400" smtClean="0"/>
              <a:t>In a mathematical program, sets of decisions and their interactions with each other can be represented by a series of mathematical equations.</a:t>
            </a:r>
          </a:p>
          <a:p>
            <a:pPr eaLnBrk="1" hangingPunct="1"/>
            <a:r>
              <a:rPr lang="en-US" altLang="en-US" sz="2400" smtClean="0"/>
              <a:t>Algorithms can then be used to solve these equations and explore the associated set of </a:t>
            </a:r>
            <a:r>
              <a:rPr lang="en-US" altLang="en-US" sz="2400" i="1" smtClean="0"/>
              <a:t>feasible solutions</a:t>
            </a:r>
            <a:r>
              <a:rPr lang="en-US" altLang="en-US" sz="2400" smtClean="0"/>
              <a:t> in very effective ways</a:t>
            </a:r>
          </a:p>
          <a:p>
            <a:pPr eaLnBrk="1" hangingPunct="1"/>
            <a:r>
              <a:rPr lang="en-US" altLang="en-US" sz="2400" smtClean="0"/>
              <a:t>For problems like the residency shift scheduling problem presented here, OpenSolver, an add-on to Microsoft Excel, can solve these problems quite quickly</a:t>
            </a:r>
          </a:p>
          <a:p>
            <a:pPr eaLnBrk="1" hangingPunct="1"/>
            <a:r>
              <a:rPr lang="en-US" altLang="en-US" sz="2400" smtClean="0"/>
              <a:t>To install OpenSolver and try it yourself, or to study the model in greater detail, you can find additional resources here: </a:t>
            </a:r>
            <a:r>
              <a:rPr lang="en-US" altLang="en-US" sz="2400" smtClean="0">
                <a:hlinkClick r:id="rId2"/>
              </a:rPr>
              <a:t>https://cheps.engin.umich.edu/tools/shift-scheduling-game/</a:t>
            </a:r>
            <a:r>
              <a:rPr lang="en-US" altLang="en-US" sz="2400" smtClean="0"/>
              <a:t> </a:t>
            </a:r>
          </a:p>
          <a:p>
            <a:pPr eaLnBrk="1" hangingPunct="1"/>
            <a:endParaRPr lang="en-US" altLang="en-US" smtClean="0"/>
          </a:p>
          <a:p>
            <a:pPr eaLnBrk="1" hangingPunct="1"/>
            <a:endParaRPr lang="en-US" altLang="en-US" smtClean="0"/>
          </a:p>
        </p:txBody>
      </p:sp>
      <p:sp>
        <p:nvSpPr>
          <p:cNvPr id="24579" name="标题 1"/>
          <p:cNvSpPr>
            <a:spLocks noGrp="1"/>
          </p:cNvSpPr>
          <p:nvPr>
            <p:ph type="title"/>
          </p:nvPr>
        </p:nvSpPr>
        <p:spPr>
          <a:xfrm>
            <a:off x="146050" y="46038"/>
            <a:ext cx="7954963" cy="741362"/>
          </a:xfrm>
        </p:spPr>
        <p:txBody>
          <a:bodyPr rtlCol="0">
            <a:normAutofit fontScale="90000"/>
          </a:bodyPr>
          <a:lstStyle/>
          <a:p>
            <a:pPr eaLnBrk="1" fontAlgn="auto" hangingPunct="1">
              <a:spcAft>
                <a:spcPts val="0"/>
              </a:spcAft>
              <a:defRPr/>
            </a:pPr>
            <a:r>
              <a:rPr lang="en-US" altLang="en-US" dirty="0" smtClean="0"/>
              <a:t>Solving the Mathematical Program</a:t>
            </a:r>
          </a:p>
        </p:txBody>
      </p:sp>
      <p:sp>
        <p:nvSpPr>
          <p:cNvPr id="3379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A08184F2-96DC-4C15-B02F-CBC22A60FE2D}" type="slidenum">
              <a:rPr lang="en-US" altLang="en-US" sz="1800" smtClean="0">
                <a:solidFill>
                  <a:srgbClr val="00274C"/>
                </a:solidFill>
              </a:rPr>
              <a:pPr>
                <a:spcAft>
                  <a:spcPct val="0"/>
                </a:spcAft>
                <a:buFontTx/>
                <a:buNone/>
              </a:pPr>
              <a:t>34</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1127125" y="1600200"/>
            <a:ext cx="66992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lgn="ctr" eaLnBrk="1" hangingPunct="1">
              <a:spcAft>
                <a:spcPct val="0"/>
              </a:spcAft>
              <a:buFontTx/>
              <a:buNone/>
            </a:pPr>
            <a:r>
              <a:rPr lang="en-US" altLang="en-US" sz="5600"/>
              <a:t>Where to Learn More</a:t>
            </a:r>
          </a:p>
        </p:txBody>
      </p:sp>
      <p:sp>
        <p:nvSpPr>
          <p:cNvPr id="34819"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D262CA36-AB31-4D88-9449-0FF5FC3B23EF}" type="slidenum">
              <a:rPr lang="en-US" altLang="en-US" sz="1800" smtClean="0">
                <a:solidFill>
                  <a:srgbClr val="00274C"/>
                </a:solidFill>
              </a:rPr>
              <a:pPr>
                <a:spcAft>
                  <a:spcPct val="0"/>
                </a:spcAft>
                <a:buFontTx/>
                <a:buNone/>
              </a:pPr>
              <a:t>35</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内容占位符 2"/>
          <p:cNvSpPr>
            <a:spLocks noGrp="1"/>
          </p:cNvSpPr>
          <p:nvPr>
            <p:ph idx="1"/>
          </p:nvPr>
        </p:nvSpPr>
        <p:spPr/>
        <p:txBody>
          <a:bodyPr/>
          <a:lstStyle/>
          <a:p>
            <a:pPr eaLnBrk="1" hangingPunct="1">
              <a:buFont typeface="Arial" charset="0"/>
              <a:buNone/>
              <a:defRPr/>
            </a:pPr>
            <a:r>
              <a:rPr lang="en-US" altLang="en-US" sz="2400" dirty="0" smtClean="0"/>
              <a:t>	If you found this interesting and would like to learn more about:</a:t>
            </a:r>
          </a:p>
          <a:p>
            <a:pPr lvl="1" eaLnBrk="1" hangingPunct="1">
              <a:defRPr/>
            </a:pPr>
            <a:r>
              <a:rPr lang="en-US" altLang="en-US" sz="2400" dirty="0" smtClean="0"/>
              <a:t>collaborating with the Center for Healthcare Engineering and Patient Safety (CHEPS) at the University of Michigan to develop tools for your own residency program</a:t>
            </a:r>
          </a:p>
          <a:p>
            <a:pPr lvl="1" eaLnBrk="1" hangingPunct="1">
              <a:defRPr/>
            </a:pPr>
            <a:r>
              <a:rPr lang="en-US" altLang="en-US" sz="2400" dirty="0" smtClean="0"/>
              <a:t>using this game in your high school, college, or medical school classroom or having someone from CHEPS come to give a guest lecture</a:t>
            </a:r>
          </a:p>
          <a:p>
            <a:pPr lvl="1" eaLnBrk="1" hangingPunct="1">
              <a:defRPr/>
            </a:pPr>
            <a:r>
              <a:rPr lang="en-US" altLang="en-US" sz="2400" dirty="0" smtClean="0"/>
              <a:t>studying healthcare engineering at CHEPS</a:t>
            </a:r>
          </a:p>
          <a:p>
            <a:pPr lvl="1" eaLnBrk="1" hangingPunct="1">
              <a:defRPr/>
            </a:pPr>
            <a:r>
              <a:rPr lang="en-US" altLang="en-US" sz="2400" dirty="0" smtClean="0"/>
              <a:t>helping us to improve the game and associated materials </a:t>
            </a:r>
          </a:p>
          <a:p>
            <a:pPr marL="463550" lvl="1" indent="-1588" eaLnBrk="1" hangingPunct="1">
              <a:buFont typeface="Arial" charset="0"/>
              <a:buNone/>
              <a:defRPr/>
            </a:pPr>
            <a:r>
              <a:rPr lang="en-US" altLang="en-US" sz="2400" dirty="0" smtClean="0"/>
              <a:t>Please contact us as </a:t>
            </a:r>
            <a:r>
              <a:rPr lang="en-US" altLang="en-US" sz="2400" dirty="0" smtClean="0">
                <a:hlinkClick r:id="rId2"/>
              </a:rPr>
              <a:t>cheps-contact@umich.edu</a:t>
            </a:r>
            <a:r>
              <a:rPr lang="en-US" altLang="en-US" sz="2400" dirty="0" smtClean="0"/>
              <a:t> or go to </a:t>
            </a:r>
            <a:r>
              <a:rPr lang="en-US" altLang="en-US" sz="2400" dirty="0" smtClean="0">
                <a:hlinkClick r:id="rId3"/>
              </a:rPr>
              <a:t>https://cheps.engin.umich.edu/</a:t>
            </a:r>
            <a:r>
              <a:rPr lang="en-US" altLang="en-US" sz="2400" dirty="0" smtClean="0"/>
              <a:t> .</a:t>
            </a:r>
          </a:p>
          <a:p>
            <a:pPr lvl="1" eaLnBrk="1" hangingPunct="1">
              <a:buFont typeface="Arial" charset="0"/>
              <a:buNone/>
              <a:defRPr/>
            </a:pPr>
            <a:endParaRPr lang="en-US" altLang="en-US" sz="2400" dirty="0" smtClean="0"/>
          </a:p>
          <a:p>
            <a:pPr lvl="1" eaLnBrk="1" hangingPunct="1">
              <a:defRPr/>
            </a:pPr>
            <a:endParaRPr lang="en-US" altLang="en-US" sz="2400" dirty="0" smtClean="0"/>
          </a:p>
        </p:txBody>
      </p:sp>
      <p:sp>
        <p:nvSpPr>
          <p:cNvPr id="24579" name="标题 1"/>
          <p:cNvSpPr>
            <a:spLocks noGrp="1"/>
          </p:cNvSpPr>
          <p:nvPr>
            <p:ph type="title"/>
          </p:nvPr>
        </p:nvSpPr>
        <p:spPr>
          <a:xfrm>
            <a:off x="146050" y="46038"/>
            <a:ext cx="7954963" cy="741362"/>
          </a:xfrm>
        </p:spPr>
        <p:txBody>
          <a:bodyPr rtlCol="0">
            <a:normAutofit fontScale="90000"/>
          </a:bodyPr>
          <a:lstStyle/>
          <a:p>
            <a:pPr eaLnBrk="1" fontAlgn="auto" hangingPunct="1">
              <a:spcAft>
                <a:spcPts val="0"/>
              </a:spcAft>
              <a:defRPr/>
            </a:pPr>
            <a:r>
              <a:rPr lang="en-US" altLang="en-US" dirty="0" smtClean="0"/>
              <a:t>Where to Learn More</a:t>
            </a:r>
          </a:p>
        </p:txBody>
      </p:sp>
      <p:sp>
        <p:nvSpPr>
          <p:cNvPr id="3584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7847362A-89E6-42DA-82E0-20A9D4E2D01C}" type="slidenum">
              <a:rPr lang="en-US" altLang="en-US" sz="1800" smtClean="0">
                <a:solidFill>
                  <a:srgbClr val="00274C"/>
                </a:solidFill>
              </a:rPr>
              <a:pPr>
                <a:spcAft>
                  <a:spcPct val="0"/>
                </a:spcAft>
                <a:buFontTx/>
                <a:buNone/>
              </a:pPr>
              <a:t>36</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X:\Photos\2017\IMG_9666.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95400" y="1211263"/>
            <a:ext cx="6553200" cy="4914900"/>
          </a:xfrm>
          <a:noFill/>
        </p:spPr>
      </p:pic>
      <p:sp>
        <p:nvSpPr>
          <p:cNvPr id="36867"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E0B42003-22C6-4A56-B419-866AD379904C}" type="slidenum">
              <a:rPr lang="en-US" altLang="en-US" sz="1800" smtClean="0">
                <a:solidFill>
                  <a:srgbClr val="00274C"/>
                </a:solidFill>
              </a:rPr>
              <a:pPr>
                <a:spcAft>
                  <a:spcPct val="0"/>
                </a:spcAft>
                <a:buFontTx/>
                <a:buNone/>
              </a:pPr>
              <a:t>37</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628900" y="1600200"/>
            <a:ext cx="36957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lgn="ctr" eaLnBrk="1" hangingPunct="1">
              <a:spcAft>
                <a:spcPct val="0"/>
              </a:spcAft>
              <a:buFontTx/>
              <a:buNone/>
            </a:pPr>
            <a:r>
              <a:rPr lang="en-US" altLang="en-US" sz="5600"/>
              <a:t>Background</a:t>
            </a:r>
          </a:p>
        </p:txBody>
      </p:sp>
      <p:sp>
        <p:nvSpPr>
          <p:cNvPr id="6147"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C361E55C-656F-4F16-A7FB-9BC239F95FB8}" type="slidenum">
              <a:rPr lang="en-US" altLang="en-US" sz="1800" smtClean="0">
                <a:solidFill>
                  <a:srgbClr val="00274C"/>
                </a:solidFill>
              </a:rPr>
              <a:pPr>
                <a:spcAft>
                  <a:spcPct val="0"/>
                </a:spcAft>
                <a:buFontTx/>
                <a:buNone/>
              </a:pPr>
              <a:t>4</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p:cNvSpPr>
          <p:nvPr>
            <p:ph type="title"/>
          </p:nvPr>
        </p:nvSpPr>
        <p:spPr>
          <a:xfrm>
            <a:off x="146050" y="46038"/>
            <a:ext cx="7954963" cy="741362"/>
          </a:xfrm>
        </p:spPr>
        <p:txBody>
          <a:bodyPr/>
          <a:lstStyle/>
          <a:p>
            <a:r>
              <a:rPr lang="en-US" altLang="en-US" smtClean="0">
                <a:cs typeface="Arial" charset="0"/>
              </a:rPr>
              <a:t>What is medical residency?</a:t>
            </a:r>
          </a:p>
        </p:txBody>
      </p:sp>
      <p:sp>
        <p:nvSpPr>
          <p:cNvPr id="7171" name="内容占位符 2"/>
          <p:cNvSpPr>
            <a:spLocks noGrp="1"/>
          </p:cNvSpPr>
          <p:nvPr>
            <p:ph idx="1"/>
          </p:nvPr>
        </p:nvSpPr>
        <p:spPr/>
        <p:txBody>
          <a:bodyPr/>
          <a:lstStyle/>
          <a:p>
            <a:r>
              <a:rPr lang="en-US" altLang="en-US" sz="2000" smtClean="0"/>
              <a:t>Medical residency is a transition period between medical school and fully-independent/unsupervised practice</a:t>
            </a:r>
          </a:p>
          <a:p>
            <a:pPr lvl="1"/>
            <a:r>
              <a:rPr lang="en-US" altLang="en-US" sz="1800" smtClean="0"/>
              <a:t>Four years of medical school</a:t>
            </a:r>
          </a:p>
          <a:p>
            <a:pPr lvl="1"/>
            <a:r>
              <a:rPr lang="en-US" altLang="en-US" sz="1800" smtClean="0"/>
              <a:t>First year of residency – “Intern”</a:t>
            </a:r>
          </a:p>
          <a:p>
            <a:pPr lvl="1"/>
            <a:r>
              <a:rPr lang="en-US" altLang="en-US" sz="1800" smtClean="0"/>
              <a:t>Two or more additional years of residency</a:t>
            </a:r>
          </a:p>
          <a:p>
            <a:pPr lvl="1"/>
            <a:r>
              <a:rPr lang="en-US" altLang="en-US" sz="1800" smtClean="0"/>
              <a:t>Possibly one or two additional years as </a:t>
            </a:r>
          </a:p>
          <a:p>
            <a:pPr lvl="1"/>
            <a:r>
              <a:rPr lang="en-US" altLang="en-US" sz="1800" smtClean="0"/>
              <a:t>“Chief Resident”</a:t>
            </a:r>
          </a:p>
          <a:p>
            <a:pPr lvl="1"/>
            <a:r>
              <a:rPr lang="en-US" altLang="en-US" sz="1800" smtClean="0"/>
              <a:t>Possibly additional years as a “Fellow”</a:t>
            </a:r>
          </a:p>
          <a:p>
            <a:r>
              <a:rPr lang="en-US" altLang="en-US" sz="2000" smtClean="0"/>
              <a:t>During all of this time, residents are not only training but also providing patient care, under the oversight of a more senior “attending” physician (this supervision decreases over time)</a:t>
            </a:r>
          </a:p>
        </p:txBody>
      </p:sp>
      <p:sp>
        <p:nvSpPr>
          <p:cNvPr id="717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C1D49D88-8800-4732-B403-114C22ED051B}" type="slidenum">
              <a:rPr lang="en-US" altLang="en-US" sz="1800" smtClean="0">
                <a:latin typeface="Arial" charset="0"/>
              </a:rPr>
              <a:pPr>
                <a:spcAft>
                  <a:spcPct val="0"/>
                </a:spcAft>
                <a:buFontTx/>
                <a:buNone/>
              </a:pPr>
              <a:t>5</a:t>
            </a:fld>
            <a:endParaRPr lang="en-US" altLang="en-US" sz="1800" smtClean="0">
              <a:latin typeface="Arial" charset="0"/>
            </a:endParaRPr>
          </a:p>
        </p:txBody>
      </p:sp>
      <p:graphicFrame>
        <p:nvGraphicFramePr>
          <p:cNvPr id="8" name="Diagram 7"/>
          <p:cNvGraphicFramePr/>
          <p:nvPr/>
        </p:nvGraphicFramePr>
        <p:xfrm>
          <a:off x="457200" y="5096858"/>
          <a:ext cx="8229600" cy="109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rtlCol="0">
            <a:normAutofit fontScale="92500" lnSpcReduction="10000"/>
          </a:bodyPr>
          <a:lstStyle/>
          <a:p>
            <a:pPr eaLnBrk="1" fontAlgn="auto" hangingPunct="1">
              <a:spcBef>
                <a:spcPts val="0"/>
              </a:spcBef>
              <a:buFont typeface="Arial" panose="020B0604020202020204" pitchFamily="34" charset="0"/>
              <a:buChar char="•"/>
              <a:defRPr/>
            </a:pPr>
            <a:r>
              <a:rPr lang="en-US" dirty="0" smtClean="0"/>
              <a:t>A key issue: Dual role of residency</a:t>
            </a:r>
          </a:p>
          <a:p>
            <a:pPr lvl="1" eaLnBrk="1" fontAlgn="auto" hangingPunct="1">
              <a:spcBef>
                <a:spcPts val="0"/>
              </a:spcBef>
              <a:buFont typeface="Arial" panose="020B0604020202020204" pitchFamily="34" charset="0"/>
              <a:buChar char="–"/>
              <a:defRPr/>
            </a:pPr>
            <a:r>
              <a:rPr lang="en-US" dirty="0" smtClean="0"/>
              <a:t>Learning experience: Residency (and Fellowship) are parts of the medical education training process</a:t>
            </a:r>
          </a:p>
          <a:p>
            <a:pPr lvl="1" eaLnBrk="1" fontAlgn="auto" hangingPunct="1">
              <a:spcBef>
                <a:spcPts val="0"/>
              </a:spcBef>
              <a:buFont typeface="Arial" panose="020B0604020202020204" pitchFamily="34" charset="0"/>
              <a:buChar char="–"/>
              <a:defRPr/>
            </a:pPr>
            <a:r>
              <a:rPr lang="en-US" dirty="0" smtClean="0"/>
              <a:t>Patient care: Residents/Fellows provide a significant amount of the patient care in teaching hospitals and the associated clinical system</a:t>
            </a:r>
          </a:p>
          <a:p>
            <a:pPr eaLnBrk="1" fontAlgn="auto" hangingPunct="1">
              <a:spcBef>
                <a:spcPts val="0"/>
              </a:spcBef>
              <a:buFont typeface="Arial" panose="020B0604020202020204" pitchFamily="34" charset="0"/>
              <a:buChar char="•"/>
              <a:defRPr/>
            </a:pPr>
            <a:r>
              <a:rPr lang="en-US" dirty="0" smtClean="0"/>
              <a:t>A typical resident might engage in all of the following activities:</a:t>
            </a:r>
          </a:p>
          <a:p>
            <a:pPr lvl="1" eaLnBrk="1" fontAlgn="auto" hangingPunct="1">
              <a:spcBef>
                <a:spcPts val="0"/>
              </a:spcBef>
              <a:buFont typeface="Arial" panose="020B0604020202020204" pitchFamily="34" charset="0"/>
              <a:buChar char="–"/>
              <a:defRPr/>
            </a:pPr>
            <a:r>
              <a:rPr lang="en-US" dirty="0" smtClean="0"/>
              <a:t>Shifts on service</a:t>
            </a:r>
          </a:p>
          <a:p>
            <a:pPr lvl="1" eaLnBrk="1" fontAlgn="auto" hangingPunct="1">
              <a:spcBef>
                <a:spcPts val="0"/>
              </a:spcBef>
              <a:buFont typeface="Arial" panose="020B0604020202020204" pitchFamily="34" charset="0"/>
              <a:buChar char="–"/>
              <a:defRPr/>
            </a:pPr>
            <a:r>
              <a:rPr lang="en-US" dirty="0" smtClean="0"/>
              <a:t>“Continuity clinics” (weekly clinical commitments)</a:t>
            </a:r>
          </a:p>
          <a:p>
            <a:pPr lvl="1" eaLnBrk="1" fontAlgn="auto" hangingPunct="1">
              <a:spcBef>
                <a:spcPts val="0"/>
              </a:spcBef>
              <a:buFont typeface="Arial" panose="020B0604020202020204" pitchFamily="34" charset="0"/>
              <a:buChar char="–"/>
              <a:defRPr/>
            </a:pPr>
            <a:r>
              <a:rPr lang="en-US" dirty="0" smtClean="0"/>
              <a:t>Seminars, formal educational activities</a:t>
            </a:r>
          </a:p>
          <a:p>
            <a:pPr lvl="1" eaLnBrk="1" fontAlgn="auto" hangingPunct="1">
              <a:spcBef>
                <a:spcPts val="0"/>
              </a:spcBef>
              <a:buFont typeface="Arial" panose="020B0604020202020204" pitchFamily="34" charset="0"/>
              <a:buChar char="–"/>
              <a:defRPr/>
            </a:pPr>
            <a:r>
              <a:rPr lang="en-US" dirty="0" smtClean="0"/>
              <a:t>Research</a:t>
            </a:r>
          </a:p>
        </p:txBody>
      </p:sp>
      <p:sp>
        <p:nvSpPr>
          <p:cNvPr id="22531" name="标题 1"/>
          <p:cNvSpPr>
            <a:spLocks noGrp="1"/>
          </p:cNvSpPr>
          <p:nvPr>
            <p:ph type="title"/>
          </p:nvPr>
        </p:nvSpPr>
        <p:spPr>
          <a:xfrm>
            <a:off x="146050" y="46038"/>
            <a:ext cx="7954963" cy="741362"/>
          </a:xfrm>
        </p:spPr>
        <p:txBody>
          <a:bodyPr rtlCol="0">
            <a:normAutofit fontScale="90000"/>
          </a:bodyPr>
          <a:lstStyle/>
          <a:p>
            <a:pPr eaLnBrk="1" fontAlgn="auto" hangingPunct="1">
              <a:spcAft>
                <a:spcPts val="0"/>
              </a:spcAft>
              <a:defRPr/>
            </a:pPr>
            <a:r>
              <a:rPr lang="en-US" altLang="en-US" smtClean="0"/>
              <a:t>What is medical residency?</a:t>
            </a:r>
          </a:p>
        </p:txBody>
      </p:sp>
      <p:sp>
        <p:nvSpPr>
          <p:cNvPr id="819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76EFDE17-5490-4E85-A5B2-CDB6E7C47F49}" type="slidenum">
              <a:rPr lang="en-US" altLang="en-US" sz="1800" smtClean="0">
                <a:solidFill>
                  <a:srgbClr val="00274C"/>
                </a:solidFill>
              </a:rPr>
              <a:pPr>
                <a:spcAft>
                  <a:spcPct val="0"/>
                </a:spcAft>
                <a:buFontTx/>
                <a:buNone/>
              </a:pPr>
              <a:t>6</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rtlCol="0">
            <a:normAutofit fontScale="92500" lnSpcReduction="10000"/>
          </a:bodyPr>
          <a:lstStyle/>
          <a:p>
            <a:pPr eaLnBrk="1" fontAlgn="auto" hangingPunct="1">
              <a:spcBef>
                <a:spcPts val="0"/>
              </a:spcBef>
              <a:buFont typeface="Arial" panose="020B0604020202020204" pitchFamily="34" charset="0"/>
              <a:buChar char="•"/>
              <a:defRPr/>
            </a:pPr>
            <a:r>
              <a:rPr lang="en-US" dirty="0" smtClean="0"/>
              <a:t>How to schedule residents’ time</a:t>
            </a:r>
          </a:p>
          <a:p>
            <a:pPr lvl="1" eaLnBrk="1" fontAlgn="auto" hangingPunct="1">
              <a:spcBef>
                <a:spcPts val="0"/>
              </a:spcBef>
              <a:buFont typeface="Arial" panose="020B0604020202020204" pitchFamily="34" charset="0"/>
              <a:buChar char="–"/>
              <a:defRPr/>
            </a:pPr>
            <a:r>
              <a:rPr lang="en-US" dirty="0" smtClean="0"/>
              <a:t>Need adequate patient coverage with a limited pool of residents</a:t>
            </a:r>
          </a:p>
          <a:p>
            <a:pPr lvl="1" eaLnBrk="1" fontAlgn="auto" hangingPunct="1">
              <a:spcBef>
                <a:spcPts val="0"/>
              </a:spcBef>
              <a:buFont typeface="Arial" panose="020B0604020202020204" pitchFamily="34" charset="0"/>
              <a:buChar char="–"/>
              <a:defRPr/>
            </a:pPr>
            <a:r>
              <a:rPr lang="en-US" dirty="0" smtClean="0"/>
              <a:t>Need adequate training opportunities</a:t>
            </a:r>
          </a:p>
          <a:p>
            <a:pPr lvl="1" eaLnBrk="1" fontAlgn="auto" hangingPunct="1">
              <a:spcBef>
                <a:spcPts val="0"/>
              </a:spcBef>
              <a:buFont typeface="Arial" panose="020B0604020202020204" pitchFamily="34" charset="0"/>
              <a:buChar char="–"/>
              <a:defRPr/>
            </a:pPr>
            <a:r>
              <a:rPr lang="en-US" dirty="0" smtClean="0"/>
              <a:t>Need adequate rest – fatigue increases risk of error</a:t>
            </a:r>
          </a:p>
          <a:p>
            <a:pPr lvl="1" eaLnBrk="1" fontAlgn="auto" hangingPunct="1">
              <a:spcBef>
                <a:spcPts val="0"/>
              </a:spcBef>
              <a:buFont typeface="Arial" panose="020B0604020202020204" pitchFamily="34" charset="0"/>
              <a:buChar char="–"/>
              <a:defRPr/>
            </a:pPr>
            <a:r>
              <a:rPr lang="en-US" dirty="0" smtClean="0"/>
              <a:t>Need to address resident satisfaction, personal life</a:t>
            </a:r>
          </a:p>
          <a:p>
            <a:pPr eaLnBrk="1" fontAlgn="auto" hangingPunct="1">
              <a:spcBef>
                <a:spcPts val="0"/>
              </a:spcBef>
              <a:buFont typeface="Arial" panose="020B0604020202020204" pitchFamily="34" charset="0"/>
              <a:buChar char="•"/>
              <a:defRPr/>
            </a:pPr>
            <a:r>
              <a:rPr lang="en-US" dirty="0" smtClean="0"/>
              <a:t>Not just quantity of hours but pattern</a:t>
            </a:r>
          </a:p>
          <a:p>
            <a:pPr lvl="1" eaLnBrk="1" fontAlgn="auto" hangingPunct="1">
              <a:spcBef>
                <a:spcPts val="0"/>
              </a:spcBef>
              <a:buFont typeface="Arial" panose="020B0604020202020204" pitchFamily="34" charset="0"/>
              <a:buChar char="–"/>
              <a:defRPr/>
            </a:pPr>
            <a:r>
              <a:rPr lang="en-US" dirty="0" smtClean="0"/>
              <a:t>Continuity of care</a:t>
            </a:r>
          </a:p>
          <a:p>
            <a:pPr lvl="1" eaLnBrk="1" fontAlgn="auto" hangingPunct="1">
              <a:spcBef>
                <a:spcPts val="0"/>
              </a:spcBef>
              <a:buFont typeface="Arial" panose="020B0604020202020204" pitchFamily="34" charset="0"/>
              <a:buChar char="–"/>
              <a:defRPr/>
            </a:pPr>
            <a:r>
              <a:rPr lang="en-US" dirty="0" smtClean="0"/>
              <a:t>Sleep issues (especially associated with overnight shifts)</a:t>
            </a:r>
          </a:p>
          <a:p>
            <a:pPr lvl="1" eaLnBrk="1" fontAlgn="auto" hangingPunct="1">
              <a:spcBef>
                <a:spcPts val="0"/>
              </a:spcBef>
              <a:buFont typeface="Arial" panose="020B0604020202020204" pitchFamily="34" charset="0"/>
              <a:buChar char="–"/>
              <a:defRPr/>
            </a:pPr>
            <a:r>
              <a:rPr lang="en-US" dirty="0" smtClean="0"/>
              <a:t>Opportunities for different medical experiences</a:t>
            </a:r>
          </a:p>
        </p:txBody>
      </p:sp>
      <p:sp>
        <p:nvSpPr>
          <p:cNvPr id="23555" name="标题 1"/>
          <p:cNvSpPr>
            <a:spLocks noGrp="1"/>
          </p:cNvSpPr>
          <p:nvPr>
            <p:ph type="title"/>
          </p:nvPr>
        </p:nvSpPr>
        <p:spPr>
          <a:xfrm>
            <a:off x="146050" y="46038"/>
            <a:ext cx="7954963" cy="741362"/>
          </a:xfrm>
        </p:spPr>
        <p:txBody>
          <a:bodyPr rtlCol="0">
            <a:normAutofit fontScale="90000"/>
          </a:bodyPr>
          <a:lstStyle/>
          <a:p>
            <a:pPr eaLnBrk="1" fontAlgn="auto" hangingPunct="1">
              <a:spcAft>
                <a:spcPts val="0"/>
              </a:spcAft>
              <a:defRPr/>
            </a:pPr>
            <a:r>
              <a:rPr lang="en-US" altLang="en-US" smtClean="0"/>
              <a:t>Inherent Time Conflicts</a:t>
            </a:r>
          </a:p>
        </p:txBody>
      </p:sp>
      <p:sp>
        <p:nvSpPr>
          <p:cNvPr id="922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247ACA6D-B3D9-41DE-9A1B-C385723E2144}" type="slidenum">
              <a:rPr lang="en-US" altLang="en-US" sz="1800" smtClean="0">
                <a:solidFill>
                  <a:srgbClr val="00274C"/>
                </a:solidFill>
              </a:rPr>
              <a:pPr>
                <a:spcAft>
                  <a:spcPct val="0"/>
                </a:spcAft>
                <a:buFontTx/>
                <a:buNone/>
              </a:pPr>
              <a:t>7</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内容占位符 2"/>
          <p:cNvSpPr>
            <a:spLocks noGrp="1"/>
          </p:cNvSpPr>
          <p:nvPr>
            <p:ph idx="1"/>
          </p:nvPr>
        </p:nvSpPr>
        <p:spPr/>
        <p:txBody>
          <a:bodyPr/>
          <a:lstStyle/>
          <a:p>
            <a:pPr eaLnBrk="1" hangingPunct="1"/>
            <a:r>
              <a:rPr lang="en-US" altLang="en-US" sz="2400" smtClean="0"/>
              <a:t>Given: </a:t>
            </a:r>
          </a:p>
          <a:p>
            <a:pPr lvl="1" eaLnBrk="1" hangingPunct="1"/>
            <a:r>
              <a:rPr lang="en-US" altLang="en-US" sz="2000" smtClean="0"/>
              <a:t>a time horizon</a:t>
            </a:r>
          </a:p>
          <a:p>
            <a:pPr lvl="1" eaLnBrk="1" hangingPunct="1"/>
            <a:r>
              <a:rPr lang="en-US" altLang="en-US" sz="2000" smtClean="0"/>
              <a:t>a set of shifts per day</a:t>
            </a:r>
          </a:p>
          <a:p>
            <a:pPr lvl="1" eaLnBrk="1" hangingPunct="1"/>
            <a:r>
              <a:rPr lang="en-US" altLang="en-US" sz="2000" smtClean="0"/>
              <a:t>a heterogeneous set of residents  </a:t>
            </a:r>
          </a:p>
          <a:p>
            <a:pPr lvl="2" eaLnBrk="1" hangingPunct="1"/>
            <a:r>
              <a:rPr lang="en-US" altLang="en-US" sz="1800" smtClean="0"/>
              <a:t>Coming from different areas of specialization</a:t>
            </a:r>
          </a:p>
          <a:p>
            <a:pPr lvl="2" eaLnBrk="1" hangingPunct="1"/>
            <a:r>
              <a:rPr lang="en-US" altLang="en-US" sz="1800" smtClean="0"/>
              <a:t>Having different levels of seniority</a:t>
            </a:r>
          </a:p>
          <a:p>
            <a:pPr eaLnBrk="1" hangingPunct="1"/>
            <a:r>
              <a:rPr lang="en-US" altLang="en-US" sz="2400" smtClean="0"/>
              <a:t>Assign residents to staff these shifts subject to:</a:t>
            </a:r>
          </a:p>
          <a:p>
            <a:pPr lvl="1" eaLnBrk="1" hangingPunct="1"/>
            <a:r>
              <a:rPr lang="en-US" altLang="en-US" sz="2000" smtClean="0"/>
              <a:t>every shift needs specific types of coverage</a:t>
            </a:r>
          </a:p>
          <a:p>
            <a:pPr lvl="1" eaLnBrk="1" hangingPunct="1"/>
            <a:r>
              <a:rPr lang="en-US" altLang="en-US" sz="2000" smtClean="0"/>
              <a:t>residents have limits on when and how often they can work</a:t>
            </a:r>
          </a:p>
          <a:p>
            <a:pPr eaLnBrk="1" hangingPunct="1"/>
            <a:r>
              <a:rPr lang="en-US" altLang="en-US" sz="2400" smtClean="0"/>
              <a:t>Note that there may be </a:t>
            </a:r>
            <a:r>
              <a:rPr lang="en-US" altLang="en-US" sz="2400" i="1" smtClean="0"/>
              <a:t>many </a:t>
            </a:r>
            <a:r>
              <a:rPr lang="en-US" altLang="en-US" sz="2400" smtClean="0"/>
              <a:t>different schedules that satisfy all of the rules; for this game, we just focus on finding any one </a:t>
            </a:r>
            <a:r>
              <a:rPr lang="en-US" altLang="en-US" sz="2400" i="1" smtClean="0"/>
              <a:t>feasible </a:t>
            </a:r>
            <a:r>
              <a:rPr lang="en-US" altLang="en-US" sz="2400" smtClean="0"/>
              <a:t>schedule, not the </a:t>
            </a:r>
            <a:r>
              <a:rPr lang="en-US" altLang="en-US" sz="2400" i="1" smtClean="0"/>
              <a:t>best</a:t>
            </a:r>
            <a:r>
              <a:rPr lang="en-US" altLang="en-US" sz="2400" smtClean="0"/>
              <a:t> possible schedule. Alternatively, there could be </a:t>
            </a:r>
            <a:r>
              <a:rPr lang="en-US" altLang="en-US" sz="2400" i="1" smtClean="0"/>
              <a:t>zero</a:t>
            </a:r>
            <a:r>
              <a:rPr lang="en-US" altLang="en-US" sz="2400" smtClean="0"/>
              <a:t> schedules that satisfy all of the rules.</a:t>
            </a:r>
          </a:p>
        </p:txBody>
      </p:sp>
      <p:sp>
        <p:nvSpPr>
          <p:cNvPr id="24579" name="标题 1"/>
          <p:cNvSpPr>
            <a:spLocks noGrp="1"/>
          </p:cNvSpPr>
          <p:nvPr>
            <p:ph type="title"/>
          </p:nvPr>
        </p:nvSpPr>
        <p:spPr>
          <a:xfrm>
            <a:off x="146050" y="46038"/>
            <a:ext cx="7954963" cy="741362"/>
          </a:xfrm>
        </p:spPr>
        <p:txBody>
          <a:bodyPr rtlCol="0">
            <a:normAutofit fontScale="90000"/>
          </a:bodyPr>
          <a:lstStyle/>
          <a:p>
            <a:pPr eaLnBrk="1" fontAlgn="auto" hangingPunct="1">
              <a:spcAft>
                <a:spcPts val="0"/>
              </a:spcAft>
              <a:defRPr/>
            </a:pPr>
            <a:r>
              <a:rPr lang="en-US" altLang="en-US" dirty="0" smtClean="0"/>
              <a:t>Shift Scheduling Problem</a:t>
            </a:r>
          </a:p>
        </p:txBody>
      </p:sp>
      <p:sp>
        <p:nvSpPr>
          <p:cNvPr id="1024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1200"/>
              </a:spcAft>
              <a:buFont typeface="Arial" charset="0"/>
              <a:buChar char="•"/>
              <a:defRPr sz="3200">
                <a:solidFill>
                  <a:schemeClr val="tx1"/>
                </a:solidFill>
                <a:latin typeface="Gill Sans MT" pitchFamily="34" charset="0"/>
              </a:defRPr>
            </a:lvl1pPr>
            <a:lvl2pPr marL="742950" indent="-285750">
              <a:spcAft>
                <a:spcPts val="1200"/>
              </a:spcAft>
              <a:buFont typeface="Arial" charset="0"/>
              <a:buChar char="–"/>
              <a:defRPr sz="2800">
                <a:solidFill>
                  <a:schemeClr val="tx1"/>
                </a:solidFill>
                <a:latin typeface="Gill Sans MT" pitchFamily="34" charset="0"/>
              </a:defRPr>
            </a:lvl2pPr>
            <a:lvl3pPr marL="1143000" indent="-228600">
              <a:spcAft>
                <a:spcPts val="1200"/>
              </a:spcAft>
              <a:buFont typeface="Arial" charset="0"/>
              <a:buChar char="•"/>
              <a:defRPr sz="2400">
                <a:solidFill>
                  <a:schemeClr val="tx1"/>
                </a:solidFill>
                <a:latin typeface="Gill Sans MT" pitchFamily="34" charset="0"/>
              </a:defRPr>
            </a:lvl3pPr>
            <a:lvl4pPr marL="1600200" indent="-228600">
              <a:spcAft>
                <a:spcPts val="1200"/>
              </a:spcAft>
              <a:buFont typeface="Arial" charset="0"/>
              <a:buChar char="–"/>
              <a:defRPr sz="2000">
                <a:solidFill>
                  <a:schemeClr val="tx1"/>
                </a:solidFill>
                <a:latin typeface="Gill Sans MT" pitchFamily="34" charset="0"/>
              </a:defRPr>
            </a:lvl4pPr>
            <a:lvl5pPr marL="2057400" indent="-228600">
              <a:spcAft>
                <a:spcPts val="1200"/>
              </a:spcAft>
              <a:buFont typeface="Arial" charset="0"/>
              <a:buChar char="»"/>
              <a:defRPr sz="2000">
                <a:solidFill>
                  <a:schemeClr val="tx1"/>
                </a:solidFill>
                <a:latin typeface="Gill Sans MT" pitchFamily="34" charset="0"/>
              </a:defRPr>
            </a:lvl5pPr>
            <a:lvl6pPr marL="2514600" indent="-228600" eaLnBrk="0" fontAlgn="base" hangingPunct="0">
              <a:spcBef>
                <a:spcPct val="0"/>
              </a:spcBef>
              <a:spcAft>
                <a:spcPts val="1200"/>
              </a:spcAft>
              <a:buFont typeface="Arial" charset="0"/>
              <a:buChar char="»"/>
              <a:defRPr sz="2000">
                <a:solidFill>
                  <a:schemeClr val="tx1"/>
                </a:solidFill>
                <a:latin typeface="Gill Sans MT" pitchFamily="34" charset="0"/>
              </a:defRPr>
            </a:lvl6pPr>
            <a:lvl7pPr marL="2971800" indent="-228600" eaLnBrk="0" fontAlgn="base" hangingPunct="0">
              <a:spcBef>
                <a:spcPct val="0"/>
              </a:spcBef>
              <a:spcAft>
                <a:spcPts val="1200"/>
              </a:spcAft>
              <a:buFont typeface="Arial" charset="0"/>
              <a:buChar char="»"/>
              <a:defRPr sz="2000">
                <a:solidFill>
                  <a:schemeClr val="tx1"/>
                </a:solidFill>
                <a:latin typeface="Gill Sans MT" pitchFamily="34" charset="0"/>
              </a:defRPr>
            </a:lvl7pPr>
            <a:lvl8pPr marL="3429000" indent="-228600" eaLnBrk="0" fontAlgn="base" hangingPunct="0">
              <a:spcBef>
                <a:spcPct val="0"/>
              </a:spcBef>
              <a:spcAft>
                <a:spcPts val="1200"/>
              </a:spcAft>
              <a:buFont typeface="Arial" charset="0"/>
              <a:buChar char="»"/>
              <a:defRPr sz="2000">
                <a:solidFill>
                  <a:schemeClr val="tx1"/>
                </a:solidFill>
                <a:latin typeface="Gill Sans MT" pitchFamily="34" charset="0"/>
              </a:defRPr>
            </a:lvl8pPr>
            <a:lvl9pPr marL="3886200" indent="-228600" eaLnBrk="0" fontAlgn="base" hangingPunct="0">
              <a:spcBef>
                <a:spcPct val="0"/>
              </a:spcBef>
              <a:spcAft>
                <a:spcPts val="1200"/>
              </a:spcAft>
              <a:buFont typeface="Arial" charset="0"/>
              <a:buChar char="»"/>
              <a:defRPr sz="2000">
                <a:solidFill>
                  <a:schemeClr val="tx1"/>
                </a:solidFill>
                <a:latin typeface="Gill Sans MT" pitchFamily="34" charset="0"/>
              </a:defRPr>
            </a:lvl9pPr>
          </a:lstStyle>
          <a:p>
            <a:pPr>
              <a:spcAft>
                <a:spcPct val="0"/>
              </a:spcAft>
              <a:buFontTx/>
              <a:buNone/>
            </a:pPr>
            <a:fld id="{A3983710-A3E9-4105-A5C1-74C7175EDA29}" type="slidenum">
              <a:rPr lang="en-US" altLang="en-US" sz="1800" smtClean="0">
                <a:solidFill>
                  <a:srgbClr val="00274C"/>
                </a:solidFill>
              </a:rPr>
              <a:pPr>
                <a:spcAft>
                  <a:spcPct val="0"/>
                </a:spcAft>
                <a:buFontTx/>
                <a:buNone/>
              </a:pPr>
              <a:t>8</a:t>
            </a:fld>
            <a:endParaRPr lang="en-US" altLang="en-US" sz="1800" smtClean="0">
              <a:solidFill>
                <a:srgbClr val="00274C"/>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46050" y="46038"/>
            <a:ext cx="7954963" cy="741362"/>
          </a:xfrm>
        </p:spPr>
        <p:txBody>
          <a:bodyPr/>
          <a:lstStyle/>
          <a:p>
            <a:r>
              <a:rPr lang="en-US" altLang="en-US" smtClean="0">
                <a:cs typeface="Arial" charset="0"/>
              </a:rPr>
              <a:t>Why is this hard?</a:t>
            </a:r>
          </a:p>
        </p:txBody>
      </p:sp>
      <p:sp>
        <p:nvSpPr>
          <p:cNvPr id="11267" name="Content Placeholder 2"/>
          <p:cNvSpPr>
            <a:spLocks noGrp="1"/>
          </p:cNvSpPr>
          <p:nvPr>
            <p:ph idx="1"/>
          </p:nvPr>
        </p:nvSpPr>
        <p:spPr/>
        <p:txBody>
          <a:bodyPr/>
          <a:lstStyle/>
          <a:p>
            <a:pPr eaLnBrk="1" hangingPunct="1"/>
            <a:r>
              <a:rPr lang="en-US" altLang="en-US" sz="2800" smtClean="0"/>
              <a:t>Building a schedule by hand is a lot like solving a sudoku puzzle. You can start by individually assigning residents to shifts (like numbers to squares) but…</a:t>
            </a:r>
          </a:p>
          <a:p>
            <a:pPr lvl="1" eaLnBrk="1" hangingPunct="1"/>
            <a:r>
              <a:rPr lang="en-US" altLang="en-US" smtClean="0"/>
              <a:t>The more squares you fill in, the fewer choices you have left for what is valid</a:t>
            </a:r>
          </a:p>
          <a:p>
            <a:pPr lvl="1" eaLnBrk="1" hangingPunct="1"/>
            <a:r>
              <a:rPr lang="en-US" altLang="en-US" smtClean="0"/>
              <a:t>When you make a mistake, you might not know it for a long time</a:t>
            </a:r>
          </a:p>
          <a:p>
            <a:pPr lvl="1" eaLnBrk="1" hangingPunct="1"/>
            <a:r>
              <a:rPr lang="en-US" altLang="en-US" smtClean="0"/>
              <a:t>Once you realize something is</a:t>
            </a:r>
            <a:br>
              <a:rPr lang="en-US" altLang="en-US" smtClean="0"/>
            </a:br>
            <a:r>
              <a:rPr lang="en-US" altLang="en-US" smtClean="0"/>
              <a:t>wrong, it can be very hard to</a:t>
            </a:r>
            <a:br>
              <a:rPr lang="en-US" altLang="en-US" smtClean="0"/>
            </a:br>
            <a:r>
              <a:rPr lang="en-US" altLang="en-US" smtClean="0"/>
              <a:t>back track and correct</a:t>
            </a:r>
          </a:p>
        </p:txBody>
      </p:sp>
      <p:sp>
        <p:nvSpPr>
          <p:cNvPr id="1126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7CB4166-073C-404A-B041-A61E7F96FFD3}" type="slidenum">
              <a:rPr lang="en-US" altLang="en-US" smtClean="0">
                <a:solidFill>
                  <a:srgbClr val="00274C"/>
                </a:solidFill>
                <a:latin typeface="Gill Sans MT" pitchFamily="34" charset="0"/>
              </a:rPr>
              <a:pPr/>
              <a:t>9</a:t>
            </a:fld>
            <a:endParaRPr lang="en-US" altLang="en-US" smtClean="0">
              <a:solidFill>
                <a:srgbClr val="00274C"/>
              </a:solidFill>
              <a:latin typeface="Gill Sans MT" pitchFamily="34" charset="0"/>
            </a:endParaRPr>
          </a:p>
        </p:txBody>
      </p:sp>
      <p:pic>
        <p:nvPicPr>
          <p:cNvPr id="11269" name="Picture 84" descr="http://www.sudokushack.com/images/sudoku_dem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8075" y="4051300"/>
            <a:ext cx="2273300" cy="227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HEPS Template 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CHEPS Template v1</Template>
  <TotalTime>878</TotalTime>
  <Words>1675</Words>
  <Application>Microsoft Office PowerPoint</Application>
  <PresentationFormat>On-screen Show (4:3)</PresentationFormat>
  <Paragraphs>283</Paragraphs>
  <Slides>37</Slides>
  <Notes>9</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CHEPS Template v1</vt:lpstr>
      <vt:lpstr>The Residency Shift Scheduling Game:  How a Challenging Real-World Problem Can be Made Easy with Mathematical Programming Techniques</vt:lpstr>
      <vt:lpstr>Motivation</vt:lpstr>
      <vt:lpstr>Overview</vt:lpstr>
      <vt:lpstr>PowerPoint Presentation</vt:lpstr>
      <vt:lpstr>What is medical residency?</vt:lpstr>
      <vt:lpstr>What is medical residency?</vt:lpstr>
      <vt:lpstr>Inherent Time Conflicts</vt:lpstr>
      <vt:lpstr>Shift Scheduling Problem</vt:lpstr>
      <vt:lpstr>Why is this hard?</vt:lpstr>
      <vt:lpstr>PowerPoint Presentation</vt:lpstr>
      <vt:lpstr>Playing the Residency Shift Scheduling Game</vt:lpstr>
      <vt:lpstr>PowerPoint Presentation</vt:lpstr>
      <vt:lpstr>Basic Intro to Mathematical Programming</vt:lpstr>
      <vt:lpstr>What is an optimization problem?</vt:lpstr>
      <vt:lpstr>Mathematical Programming</vt:lpstr>
      <vt:lpstr>Example Optimization Problem</vt:lpstr>
      <vt:lpstr>Problem Statement</vt:lpstr>
      <vt:lpstr>The Diet Problem, cont.</vt:lpstr>
      <vt:lpstr>Map Decisions to Variables</vt:lpstr>
      <vt:lpstr>Map Goal to Objective Function</vt:lpstr>
      <vt:lpstr>Map Rules to Constraints</vt:lpstr>
      <vt:lpstr>Mathematical Program</vt:lpstr>
      <vt:lpstr>PowerPoint Presentation</vt:lpstr>
      <vt:lpstr>Formulating the Residency Shift Scheduling Problem</vt:lpstr>
      <vt:lpstr>Formulating the Residency Shift Scheduling Problem</vt:lpstr>
      <vt:lpstr>Formulating the Residency Shift Scheduling Problem</vt:lpstr>
      <vt:lpstr>Formulating the Residency Shift Scheduling Problem</vt:lpstr>
      <vt:lpstr>Formulating the Residency Shift Scheduling Problem</vt:lpstr>
      <vt:lpstr>Formulating the Residency Shift Scheduling Problem</vt:lpstr>
      <vt:lpstr>Formulating the Residency Shift Scheduling Problem</vt:lpstr>
      <vt:lpstr>Formulating the Residency Shift Scheduling Problem</vt:lpstr>
      <vt:lpstr>Formulating the Residency Shift Scheduling Problem</vt:lpstr>
      <vt:lpstr>PowerPoint Presentation</vt:lpstr>
      <vt:lpstr>Solving the Mathematical Program</vt:lpstr>
      <vt:lpstr>PowerPoint Presentation</vt:lpstr>
      <vt:lpstr>Where to Learn More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Analyzing Patient Scheduling, No Shows, and Cancellations in a Specialty-Care Clinic</dc:title>
  <dc:creator>Pranjal Singh</dc:creator>
  <cp:lastModifiedBy>Munaco, Anna</cp:lastModifiedBy>
  <cp:revision>95</cp:revision>
  <dcterms:created xsi:type="dcterms:W3CDTF">2016-12-16T16:35:46Z</dcterms:created>
  <dcterms:modified xsi:type="dcterms:W3CDTF">2017-05-09T13:50:06Z</dcterms:modified>
</cp:coreProperties>
</file>